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comments/modernComment_110_CF2AC95B.xml" ContentType="application/vnd.ms-powerpoint.comments+xml"/>
  <Override PartName="/ppt/notesSlides/notesSlide3.xml" ContentType="application/vnd.openxmlformats-officedocument.presentationml.notesSlide+xml"/>
  <Override PartName="/ppt/comments/modernComment_106_9788BF2D.xml" ContentType="application/vnd.ms-powerpoint.comments+xml"/>
  <Override PartName="/ppt/notesSlides/notesSlide4.xml" ContentType="application/vnd.openxmlformats-officedocument.presentationml.notesSlide+xml"/>
  <Override PartName="/ppt/comments/modernComment_111_C37EE0CA.xml" ContentType="application/vnd.ms-powerpoint.comments+xml"/>
  <Override PartName="/ppt/notesSlides/notesSlide5.xml" ContentType="application/vnd.openxmlformats-officedocument.presentationml.notesSlide+xml"/>
  <Override PartName="/ppt/comments/modernComment_112_A62F29D2.xml" ContentType="application/vnd.ms-powerpoint.comments+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comments/modernComment_104_540B07E5.xml" ContentType="application/vnd.ms-powerpoint.comment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399" r:id="rId4"/>
  </p:sldMasterIdLst>
  <p:notesMasterIdLst>
    <p:notesMasterId r:id="rId24"/>
  </p:notesMasterIdLst>
  <p:sldIdLst>
    <p:sldId id="256" r:id="rId5"/>
    <p:sldId id="257" r:id="rId6"/>
    <p:sldId id="268" r:id="rId7"/>
    <p:sldId id="269" r:id="rId8"/>
    <p:sldId id="258" r:id="rId9"/>
    <p:sldId id="270" r:id="rId10"/>
    <p:sldId id="271" r:id="rId11"/>
    <p:sldId id="272" r:id="rId12"/>
    <p:sldId id="262" r:id="rId13"/>
    <p:sldId id="273" r:id="rId14"/>
    <p:sldId id="274" r:id="rId15"/>
    <p:sldId id="260" r:id="rId16"/>
    <p:sldId id="259" r:id="rId17"/>
    <p:sldId id="261" r:id="rId18"/>
    <p:sldId id="263" r:id="rId19"/>
    <p:sldId id="264" r:id="rId20"/>
    <p:sldId id="265" r:id="rId21"/>
    <p:sldId id="266" r:id="rId22"/>
    <p:sldId id="267"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1BB693B9-A9C9-3BC2-0698-445B859A3625}" name="Ferdous, Nahid" initials="NF" userId="S::nferdous@ttu.edu::4f7269c7-a24b-4bcb-ad02-de5b2a460038"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7AC0A57-7AA7-46D4-A8BA-BE485963B259}" v="1" dt="2024-02-29T00:36:53.415"/>
    <p1510:client id="{51A8D059-2213-2307-C2D5-ECDA746AF5C5}" v="106" dt="2024-02-28T23:53:21.290"/>
    <p1510:client id="{81D50B8B-F283-45A4-A0FB-0D2212A799E0}" v="5" dt="2024-02-27T04:08:42.388"/>
    <p1510:client id="{8C55618F-0A2E-4D8E-B624-2C4453A1C41B}" v="44" dt="2024-02-27T03:40:51.70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1" d="100"/>
          <a:sy n="91" d="100"/>
        </p:scale>
        <p:origin x="341"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 Id="rId30" Type="http://schemas.microsoft.com/office/2018/10/relationships/authors" Target="authors.xml"/></Relationships>
</file>

<file path=ppt/comments/modernComment_104_540B07E5.xml><?xml version="1.0" encoding="utf-8"?>
<p188:cmLst xmlns:a="http://schemas.openxmlformats.org/drawingml/2006/main" xmlns:r="http://schemas.openxmlformats.org/officeDocument/2006/relationships" xmlns:p188="http://schemas.microsoft.com/office/powerpoint/2018/8/main">
  <p188:cm id="{687740E7-13B2-4076-ABB3-42F93DFE8ABB}" authorId="{1BB693B9-A9C9-3BC2-0698-445B859A3625}" created="2024-02-27T01:54:26.120">
    <pc:sldMkLst xmlns:pc="http://schemas.microsoft.com/office/powerpoint/2013/main/command">
      <pc:docMk/>
      <pc:sldMk cId="1410009061" sldId="260"/>
    </pc:sldMkLst>
    <p188:txBody>
      <a:bodyPr/>
      <a:lstStyle/>
      <a:p>
        <a:r>
          <a:rPr lang="en-US"/>
          <a:t>We already know that the outcome of our dataset has 2 categories, so we need to perform classification analysis. That's why we first select a classification tree ML model. After running the model, we get this decision tree. To understand this tree, first, we need to understand concepts like Entropy or Gini impurity and Gain. This model calculates the gain based on entropy and errors. Entropy is calculated from the probability of the variables' categories, and these calculations have specific mathematical equations. 
Here, our model selects 'Preferred car type' as the initial node, which means the gain of this feature is maximum among the other features. If any node has zero entropy, that means this node is not splitting anymore, and then it will be a leaf. If the Entropy of the node is greater than zero, then it should be split.</a:t>
        </a:r>
      </a:p>
    </p188:txBody>
  </p188:cm>
</p188:cmLst>
</file>

<file path=ppt/comments/modernComment_106_9788BF2D.xml><?xml version="1.0" encoding="utf-8"?>
<p188:cmLst xmlns:a="http://schemas.openxmlformats.org/drawingml/2006/main" xmlns:r="http://schemas.openxmlformats.org/officeDocument/2006/relationships" xmlns:p188="http://schemas.microsoft.com/office/powerpoint/2018/8/main">
  <p188:cm id="{ED14EF29-384E-4EDE-8DF0-6FB4D75216EC}" authorId="{1BB693B9-A9C9-3BC2-0698-445B859A3625}" created="2024-02-27T01:25:49.293">
    <pc:sldMkLst xmlns:pc="http://schemas.microsoft.com/office/powerpoint/2013/main/command">
      <pc:docMk/>
      <pc:sldMk cId="2542321453" sldId="262"/>
    </pc:sldMkLst>
    <p188:txBody>
      <a:bodyPr/>
      <a:lstStyle/>
      <a:p>
        <a:r>
          <a:rPr lang="en-US"/>
          <a:t>Here, we have used Python code to give the dataset a well-structured format for ML Model</a:t>
        </a:r>
      </a:p>
    </p188:txBody>
  </p188:cm>
</p188:cmLst>
</file>

<file path=ppt/comments/modernComment_110_CF2AC95B.xml><?xml version="1.0" encoding="utf-8"?>
<p188:cmLst xmlns:a="http://schemas.openxmlformats.org/drawingml/2006/main" xmlns:r="http://schemas.openxmlformats.org/officeDocument/2006/relationships" xmlns:p188="http://schemas.microsoft.com/office/powerpoint/2018/8/main">
  <p188:cm id="{A6E2FB1B-FEDD-4B47-B7F6-4D5A38021E05}" authorId="{1BB693B9-A9C9-3BC2-0698-445B859A3625}" created="2024-02-27T01:22:35.232">
    <pc:sldMkLst xmlns:pc="http://schemas.microsoft.com/office/powerpoint/2013/main/command">
      <pc:docMk/>
      <pc:sldMk cId="3475687771" sldId="272"/>
    </pc:sldMkLst>
    <p188:txBody>
      <a:bodyPr/>
      <a:lstStyle/>
      <a:p>
        <a:r>
          <a:rPr lang="en-US"/>
          <a:t>We have got this dataset from the GPT-3.5 Turbo model. The dataset is not well-formatted for machine learning models. We need to create a structured dataframe for our ML model.</a:t>
        </a:r>
      </a:p>
    </p188:txBody>
  </p188:cm>
</p188:cmLst>
</file>

<file path=ppt/comments/modernComment_111_C37EE0CA.xml><?xml version="1.0" encoding="utf-8"?>
<p188:cmLst xmlns:a="http://schemas.openxmlformats.org/drawingml/2006/main" xmlns:r="http://schemas.openxmlformats.org/officeDocument/2006/relationships" xmlns:p188="http://schemas.microsoft.com/office/powerpoint/2018/8/main">
  <p188:cm id="{1C3613B6-79FB-4085-BE30-11D8D27908B0}" authorId="{1BB693B9-A9C9-3BC2-0698-445B859A3625}" created="2024-02-27T01:18:03.155">
    <pc:sldMkLst xmlns:pc="http://schemas.microsoft.com/office/powerpoint/2013/main/command">
      <pc:docMk/>
      <pc:sldMk cId="3279872202" sldId="273"/>
    </pc:sldMkLst>
    <p188:txBody>
      <a:bodyPr/>
      <a:lstStyle/>
      <a:p>
        <a:r>
          <a:rPr lang="en-US"/>
          <a:t>Now we have a dataset that contains only the independent features, because we are not dealership sales experts. That's why we have contacted the sales manager at Gilman Subaru dealership, who can accurately identify the outcomes based on his 20 years of sales experience. Gilman Subaru is one of the largest car dealerships in Houston, Texas.</a:t>
        </a:r>
      </a:p>
    </p188:txBody>
  </p188:cm>
</p188:cmLst>
</file>

<file path=ppt/comments/modernComment_112_A62F29D2.xml><?xml version="1.0" encoding="utf-8"?>
<p188:cmLst xmlns:a="http://schemas.openxmlformats.org/drawingml/2006/main" xmlns:r="http://schemas.openxmlformats.org/officeDocument/2006/relationships" xmlns:p188="http://schemas.microsoft.com/office/powerpoint/2018/8/main">
  <p188:cm id="{580E848E-271F-4EA5-82AF-BE5F2E2A9AB1}" authorId="{1BB693B9-A9C9-3BC2-0698-445B859A3625}" created="2024-02-27T01:30:05.592">
    <pc:sldMkLst xmlns:pc="http://schemas.microsoft.com/office/powerpoint/2013/main/command">
      <pc:docMk/>
      <pc:sldMk cId="2788108754" sldId="274"/>
    </pc:sldMkLst>
    <p188:txBody>
      <a:bodyPr/>
      <a:lstStyle/>
      <a:p>
        <a:r>
          <a:rPr lang="en-US"/>
          <a:t>The dimensions of our original dataset are 5:48, so the 48 observations are not sufficient for ML models. That's why we contacted our professor, Dr. Yuan Jin, and she up-sampled our dataset from 48 observations to 1000 observations.</a:t>
        </a:r>
      </a:p>
    </p188:txBody>
  </p188:cm>
</p188:cmLst>
</file>

<file path=ppt/diagrams/_rels/data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svg"/><Relationship Id="rId1" Type="http://schemas.openxmlformats.org/officeDocument/2006/relationships/image" Target="../media/image6.png"/><Relationship Id="rId4" Type="http://schemas.openxmlformats.org/officeDocument/2006/relationships/image" Target="../media/image9.svg"/></Relationships>
</file>

<file path=ppt/diagrams/_rels/drawing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svg"/><Relationship Id="rId1" Type="http://schemas.openxmlformats.org/officeDocument/2006/relationships/image" Target="../media/image6.png"/><Relationship Id="rId4" Type="http://schemas.openxmlformats.org/officeDocument/2006/relationships/image" Target="../media/image9.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0868AB0-DBD8-4DE2-A3ED-5D20DD28EDB0}"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21C7FA17-AE01-4DBC-AA2A-81D4B0F66410}">
      <dgm:prSet/>
      <dgm:spPr/>
      <dgm:t>
        <a:bodyPr/>
        <a:lstStyle/>
        <a:p>
          <a:r>
            <a:rPr lang="en-US"/>
            <a:t>Output of the Speech:</a:t>
          </a:r>
        </a:p>
      </dgm:t>
    </dgm:pt>
    <dgm:pt modelId="{AD2E8A68-D53A-4CE2-879C-A439E1AD99F2}" type="parTrans" cxnId="{85AA2643-39E7-4A36-9AF1-7216354DAD2F}">
      <dgm:prSet/>
      <dgm:spPr/>
      <dgm:t>
        <a:bodyPr/>
        <a:lstStyle/>
        <a:p>
          <a:endParaRPr lang="en-US"/>
        </a:p>
      </dgm:t>
    </dgm:pt>
    <dgm:pt modelId="{A2ECB1FF-17BE-4CD1-9257-915FFD06DB57}" type="sibTrans" cxnId="{85AA2643-39E7-4A36-9AF1-7216354DAD2F}">
      <dgm:prSet/>
      <dgm:spPr/>
      <dgm:t>
        <a:bodyPr/>
        <a:lstStyle/>
        <a:p>
          <a:endParaRPr lang="en-US"/>
        </a:p>
      </dgm:t>
    </dgm:pt>
    <dgm:pt modelId="{62933D3A-D359-4D1C-9A93-D5CBECC7FF6C}">
      <dgm:prSet/>
      <dgm:spPr/>
      <dgm:t>
        <a:bodyPr/>
        <a:lstStyle/>
        <a:p>
          <a:r>
            <a:rPr lang="en-US"/>
            <a:t>“I am a 31-year-old male a landscape photographer searching for a SUV  that combines fuel efficiency with space for equipment with a 35000 budget I aim for a vehicle that facilitates my photography Adventures without heavy fuel consumption”</a:t>
          </a:r>
        </a:p>
      </dgm:t>
    </dgm:pt>
    <dgm:pt modelId="{5A425D92-7D5A-4223-AA09-25DA40742F2E}" type="parTrans" cxnId="{7E9FFCEA-3CE5-4583-BE15-A647EA55A712}">
      <dgm:prSet/>
      <dgm:spPr/>
      <dgm:t>
        <a:bodyPr/>
        <a:lstStyle/>
        <a:p>
          <a:endParaRPr lang="en-US"/>
        </a:p>
      </dgm:t>
    </dgm:pt>
    <dgm:pt modelId="{B1B5196C-C95D-4E82-BAEB-4B25808AC973}" type="sibTrans" cxnId="{7E9FFCEA-3CE5-4583-BE15-A647EA55A712}">
      <dgm:prSet/>
      <dgm:spPr/>
      <dgm:t>
        <a:bodyPr/>
        <a:lstStyle/>
        <a:p>
          <a:endParaRPr lang="en-US"/>
        </a:p>
      </dgm:t>
    </dgm:pt>
    <dgm:pt modelId="{8376C3FC-1362-4892-B72E-EEA999839EBB}" type="pres">
      <dgm:prSet presAssocID="{00868AB0-DBD8-4DE2-A3ED-5D20DD28EDB0}" presName="root" presStyleCnt="0">
        <dgm:presLayoutVars>
          <dgm:dir/>
          <dgm:resizeHandles val="exact"/>
        </dgm:presLayoutVars>
      </dgm:prSet>
      <dgm:spPr/>
    </dgm:pt>
    <dgm:pt modelId="{28EEA2E4-FB39-41BD-BFAF-B85F559E8453}" type="pres">
      <dgm:prSet presAssocID="{21C7FA17-AE01-4DBC-AA2A-81D4B0F66410}" presName="compNode" presStyleCnt="0"/>
      <dgm:spPr/>
    </dgm:pt>
    <dgm:pt modelId="{6625D732-FE83-4DAE-B6C2-51E7FA48E4BF}" type="pres">
      <dgm:prSet presAssocID="{21C7FA17-AE01-4DBC-AA2A-81D4B0F66410}"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Radio microphone"/>
        </a:ext>
      </dgm:extLst>
    </dgm:pt>
    <dgm:pt modelId="{BD94B689-88E6-4166-B1F0-FDCDECEA6378}" type="pres">
      <dgm:prSet presAssocID="{21C7FA17-AE01-4DBC-AA2A-81D4B0F66410}" presName="spaceRect" presStyleCnt="0"/>
      <dgm:spPr/>
    </dgm:pt>
    <dgm:pt modelId="{FFB558DD-D567-4018-87A8-7D92D8111F3E}" type="pres">
      <dgm:prSet presAssocID="{21C7FA17-AE01-4DBC-AA2A-81D4B0F66410}" presName="textRect" presStyleLbl="revTx" presStyleIdx="0" presStyleCnt="2">
        <dgm:presLayoutVars>
          <dgm:chMax val="1"/>
          <dgm:chPref val="1"/>
        </dgm:presLayoutVars>
      </dgm:prSet>
      <dgm:spPr/>
    </dgm:pt>
    <dgm:pt modelId="{2C80C3B0-D41F-49FE-AEBE-40D9C32913EF}" type="pres">
      <dgm:prSet presAssocID="{A2ECB1FF-17BE-4CD1-9257-915FFD06DB57}" presName="sibTrans" presStyleCnt="0"/>
      <dgm:spPr/>
    </dgm:pt>
    <dgm:pt modelId="{280D4A7D-00EE-4230-A8D1-61E70D2B3F4C}" type="pres">
      <dgm:prSet presAssocID="{62933D3A-D359-4D1C-9A93-D5CBECC7FF6C}" presName="compNode" presStyleCnt="0"/>
      <dgm:spPr/>
    </dgm:pt>
    <dgm:pt modelId="{C64829D4-E780-44A7-85DD-92806C449B95}" type="pres">
      <dgm:prSet presAssocID="{62933D3A-D359-4D1C-9A93-D5CBECC7FF6C}"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ar"/>
        </a:ext>
      </dgm:extLst>
    </dgm:pt>
    <dgm:pt modelId="{8F7BA4E0-3F0D-429D-9494-7EB8F8EC526F}" type="pres">
      <dgm:prSet presAssocID="{62933D3A-D359-4D1C-9A93-D5CBECC7FF6C}" presName="spaceRect" presStyleCnt="0"/>
      <dgm:spPr/>
    </dgm:pt>
    <dgm:pt modelId="{D836F14A-C2C3-4BA1-94AE-A8243BDC1675}" type="pres">
      <dgm:prSet presAssocID="{62933D3A-D359-4D1C-9A93-D5CBECC7FF6C}" presName="textRect" presStyleLbl="revTx" presStyleIdx="1" presStyleCnt="2">
        <dgm:presLayoutVars>
          <dgm:chMax val="1"/>
          <dgm:chPref val="1"/>
        </dgm:presLayoutVars>
      </dgm:prSet>
      <dgm:spPr/>
    </dgm:pt>
  </dgm:ptLst>
  <dgm:cxnLst>
    <dgm:cxn modelId="{AE765C21-495B-4114-878B-F6AE1F60D4BA}" type="presOf" srcId="{00868AB0-DBD8-4DE2-A3ED-5D20DD28EDB0}" destId="{8376C3FC-1362-4892-B72E-EEA999839EBB}" srcOrd="0" destOrd="0" presId="urn:microsoft.com/office/officeart/2018/2/layout/IconLabelList"/>
    <dgm:cxn modelId="{5307D33E-AE4C-41C0-935D-E1C3886EAB34}" type="presOf" srcId="{21C7FA17-AE01-4DBC-AA2A-81D4B0F66410}" destId="{FFB558DD-D567-4018-87A8-7D92D8111F3E}" srcOrd="0" destOrd="0" presId="urn:microsoft.com/office/officeart/2018/2/layout/IconLabelList"/>
    <dgm:cxn modelId="{85AA2643-39E7-4A36-9AF1-7216354DAD2F}" srcId="{00868AB0-DBD8-4DE2-A3ED-5D20DD28EDB0}" destId="{21C7FA17-AE01-4DBC-AA2A-81D4B0F66410}" srcOrd="0" destOrd="0" parTransId="{AD2E8A68-D53A-4CE2-879C-A439E1AD99F2}" sibTransId="{A2ECB1FF-17BE-4CD1-9257-915FFD06DB57}"/>
    <dgm:cxn modelId="{9C0FF470-6B04-434B-964A-C93937A8DB66}" type="presOf" srcId="{62933D3A-D359-4D1C-9A93-D5CBECC7FF6C}" destId="{D836F14A-C2C3-4BA1-94AE-A8243BDC1675}" srcOrd="0" destOrd="0" presId="urn:microsoft.com/office/officeart/2018/2/layout/IconLabelList"/>
    <dgm:cxn modelId="{7E9FFCEA-3CE5-4583-BE15-A647EA55A712}" srcId="{00868AB0-DBD8-4DE2-A3ED-5D20DD28EDB0}" destId="{62933D3A-D359-4D1C-9A93-D5CBECC7FF6C}" srcOrd="1" destOrd="0" parTransId="{5A425D92-7D5A-4223-AA09-25DA40742F2E}" sibTransId="{B1B5196C-C95D-4E82-BAEB-4B25808AC973}"/>
    <dgm:cxn modelId="{2D86B35F-3CCD-4A3D-99E5-9CC7EFA76A4B}" type="presParOf" srcId="{8376C3FC-1362-4892-B72E-EEA999839EBB}" destId="{28EEA2E4-FB39-41BD-BFAF-B85F559E8453}" srcOrd="0" destOrd="0" presId="urn:microsoft.com/office/officeart/2018/2/layout/IconLabelList"/>
    <dgm:cxn modelId="{6A3DE0E5-966E-4703-A2F2-8E1A6F86B8A7}" type="presParOf" srcId="{28EEA2E4-FB39-41BD-BFAF-B85F559E8453}" destId="{6625D732-FE83-4DAE-B6C2-51E7FA48E4BF}" srcOrd="0" destOrd="0" presId="urn:microsoft.com/office/officeart/2018/2/layout/IconLabelList"/>
    <dgm:cxn modelId="{4FE9FE88-CE0E-490E-BF2B-2E7D66E79155}" type="presParOf" srcId="{28EEA2E4-FB39-41BD-BFAF-B85F559E8453}" destId="{BD94B689-88E6-4166-B1F0-FDCDECEA6378}" srcOrd="1" destOrd="0" presId="urn:microsoft.com/office/officeart/2018/2/layout/IconLabelList"/>
    <dgm:cxn modelId="{0AE274B5-E871-41C0-B42A-BA3EB92EAACF}" type="presParOf" srcId="{28EEA2E4-FB39-41BD-BFAF-B85F559E8453}" destId="{FFB558DD-D567-4018-87A8-7D92D8111F3E}" srcOrd="2" destOrd="0" presId="urn:microsoft.com/office/officeart/2018/2/layout/IconLabelList"/>
    <dgm:cxn modelId="{53755D1B-6BC1-4B34-87EB-A224F6E3BD39}" type="presParOf" srcId="{8376C3FC-1362-4892-B72E-EEA999839EBB}" destId="{2C80C3B0-D41F-49FE-AEBE-40D9C32913EF}" srcOrd="1" destOrd="0" presId="urn:microsoft.com/office/officeart/2018/2/layout/IconLabelList"/>
    <dgm:cxn modelId="{C753A0D3-B58D-436B-BF0B-ECB74C87C0AB}" type="presParOf" srcId="{8376C3FC-1362-4892-B72E-EEA999839EBB}" destId="{280D4A7D-00EE-4230-A8D1-61E70D2B3F4C}" srcOrd="2" destOrd="0" presId="urn:microsoft.com/office/officeart/2018/2/layout/IconLabelList"/>
    <dgm:cxn modelId="{4E512880-9A84-4AB3-89FE-361E79520248}" type="presParOf" srcId="{280D4A7D-00EE-4230-A8D1-61E70D2B3F4C}" destId="{C64829D4-E780-44A7-85DD-92806C449B95}" srcOrd="0" destOrd="0" presId="urn:microsoft.com/office/officeart/2018/2/layout/IconLabelList"/>
    <dgm:cxn modelId="{219C088F-87EC-4386-992E-91169E15A18F}" type="presParOf" srcId="{280D4A7D-00EE-4230-A8D1-61E70D2B3F4C}" destId="{8F7BA4E0-3F0D-429D-9494-7EB8F8EC526F}" srcOrd="1" destOrd="0" presId="urn:microsoft.com/office/officeart/2018/2/layout/IconLabelList"/>
    <dgm:cxn modelId="{0535B996-60EA-4282-A644-C76185FC4500}" type="presParOf" srcId="{280D4A7D-00EE-4230-A8D1-61E70D2B3F4C}" destId="{D836F14A-C2C3-4BA1-94AE-A8243BDC1675}"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953C2DA-C547-4D5D-8CA6-120448801077}" type="doc">
      <dgm:prSet loTypeId="urn:microsoft.com/office/officeart/2016/7/layout/VerticalSolidActionList" loCatId="List" qsTypeId="urn:microsoft.com/office/officeart/2005/8/quickstyle/simple1" qsCatId="simple" csTypeId="urn:microsoft.com/office/officeart/2005/8/colors/colorful1" csCatId="colorful"/>
      <dgm:spPr/>
      <dgm:t>
        <a:bodyPr/>
        <a:lstStyle/>
        <a:p>
          <a:endParaRPr lang="en-US"/>
        </a:p>
      </dgm:t>
    </dgm:pt>
    <dgm:pt modelId="{8C6B3FF0-915E-415E-9F14-461EC5ADB07A}">
      <dgm:prSet/>
      <dgm:spPr/>
      <dgm:t>
        <a:bodyPr/>
        <a:lstStyle/>
        <a:p>
          <a:r>
            <a:rPr lang="en-US"/>
            <a:t>Feature</a:t>
          </a:r>
        </a:p>
      </dgm:t>
    </dgm:pt>
    <dgm:pt modelId="{3A67C037-5000-428F-B295-1A3E30C3BD01}" type="parTrans" cxnId="{F0033FF3-109D-4B9C-A9D8-59B57BECE613}">
      <dgm:prSet/>
      <dgm:spPr/>
      <dgm:t>
        <a:bodyPr/>
        <a:lstStyle/>
        <a:p>
          <a:endParaRPr lang="en-US"/>
        </a:p>
      </dgm:t>
    </dgm:pt>
    <dgm:pt modelId="{22AF987B-B3BE-484F-B45D-DBCE53BBA924}" type="sibTrans" cxnId="{F0033FF3-109D-4B9C-A9D8-59B57BECE613}">
      <dgm:prSet/>
      <dgm:spPr/>
      <dgm:t>
        <a:bodyPr/>
        <a:lstStyle/>
        <a:p>
          <a:endParaRPr lang="en-US"/>
        </a:p>
      </dgm:t>
    </dgm:pt>
    <dgm:pt modelId="{5A3240CB-3082-43FB-8536-D78851DDD22A}">
      <dgm:prSet/>
      <dgm:spPr/>
      <dgm:t>
        <a:bodyPr/>
        <a:lstStyle/>
        <a:p>
          <a:r>
            <a:rPr lang="en-US"/>
            <a:t>Feature Extraction of observation 01.</a:t>
          </a:r>
        </a:p>
      </dgm:t>
    </dgm:pt>
    <dgm:pt modelId="{6D3D8BC4-C1EA-4B8B-AB35-35EC4405C970}" type="parTrans" cxnId="{615CF608-B0DC-4389-BABB-A03BCC47940E}">
      <dgm:prSet/>
      <dgm:spPr/>
      <dgm:t>
        <a:bodyPr/>
        <a:lstStyle/>
        <a:p>
          <a:endParaRPr lang="en-US"/>
        </a:p>
      </dgm:t>
    </dgm:pt>
    <dgm:pt modelId="{45CC4EE4-8BBE-40E0-B46B-C2A97A67D5C8}" type="sibTrans" cxnId="{615CF608-B0DC-4389-BABB-A03BCC47940E}">
      <dgm:prSet/>
      <dgm:spPr/>
      <dgm:t>
        <a:bodyPr/>
        <a:lstStyle/>
        <a:p>
          <a:endParaRPr lang="en-US"/>
        </a:p>
      </dgm:t>
    </dgm:pt>
    <dgm:pt modelId="{0902CBCA-EDF5-4285-89EC-9C890ED3C9B4}">
      <dgm:prSet/>
      <dgm:spPr/>
      <dgm:t>
        <a:bodyPr/>
        <a:lstStyle/>
        <a:p>
          <a:r>
            <a:rPr lang="en-US"/>
            <a:t>Yes</a:t>
          </a:r>
        </a:p>
      </dgm:t>
    </dgm:pt>
    <dgm:pt modelId="{AB077986-77AE-485C-86A7-E2AA90D28746}" type="parTrans" cxnId="{3F3F99A2-F88D-48FC-A813-60CFE1A93BDC}">
      <dgm:prSet/>
      <dgm:spPr/>
      <dgm:t>
        <a:bodyPr/>
        <a:lstStyle/>
        <a:p>
          <a:endParaRPr lang="en-US"/>
        </a:p>
      </dgm:t>
    </dgm:pt>
    <dgm:pt modelId="{E63098CC-5757-486D-9D51-1217E6CF4A7D}" type="sibTrans" cxnId="{3F3F99A2-F88D-48FC-A813-60CFE1A93BDC}">
      <dgm:prSet/>
      <dgm:spPr/>
      <dgm:t>
        <a:bodyPr/>
        <a:lstStyle/>
        <a:p>
          <a:endParaRPr lang="en-US"/>
        </a:p>
      </dgm:t>
    </dgm:pt>
    <dgm:pt modelId="{D3374DBE-14A8-4AA2-B492-A4AA3520F59D}">
      <dgm:prSet/>
      <dgm:spPr/>
      <dgm:t>
        <a:bodyPr/>
        <a:lstStyle/>
        <a:p>
          <a:r>
            <a:rPr lang="en-US"/>
            <a:t>“'Age: 31\nGender: Male\nPreferred Car Type: Estate car \nFuel Efficiency: Yes \nBudget: $35000’”</a:t>
          </a:r>
        </a:p>
      </dgm:t>
    </dgm:pt>
    <dgm:pt modelId="{2E5EA675-8FC6-425B-84CF-45B614F2F66F}" type="parTrans" cxnId="{3450940D-374C-4FE4-9ABE-E1A790B65352}">
      <dgm:prSet/>
      <dgm:spPr/>
      <dgm:t>
        <a:bodyPr/>
        <a:lstStyle/>
        <a:p>
          <a:endParaRPr lang="en-US"/>
        </a:p>
      </dgm:t>
    </dgm:pt>
    <dgm:pt modelId="{D3593407-52B6-4FD2-B4E7-622B4AF8EB86}" type="sibTrans" cxnId="{3450940D-374C-4FE4-9ABE-E1A790B65352}">
      <dgm:prSet/>
      <dgm:spPr/>
      <dgm:t>
        <a:bodyPr/>
        <a:lstStyle/>
        <a:p>
          <a:endParaRPr lang="en-US"/>
        </a:p>
      </dgm:t>
    </dgm:pt>
    <dgm:pt modelId="{E2EA0B7A-3537-461B-AD6A-0213AD303B3C}">
      <dgm:prSet/>
      <dgm:spPr/>
      <dgm:t>
        <a:bodyPr/>
        <a:lstStyle/>
        <a:p>
          <a:r>
            <a:rPr lang="en-US"/>
            <a:t>Repeat</a:t>
          </a:r>
        </a:p>
      </dgm:t>
    </dgm:pt>
    <dgm:pt modelId="{CB2B43BE-91DA-4F88-AA3F-5E4718386836}" type="parTrans" cxnId="{F73FCDE2-8312-48B8-B5E1-9C2503CA2CDA}">
      <dgm:prSet/>
      <dgm:spPr/>
      <dgm:t>
        <a:bodyPr/>
        <a:lstStyle/>
        <a:p>
          <a:endParaRPr lang="en-US"/>
        </a:p>
      </dgm:t>
    </dgm:pt>
    <dgm:pt modelId="{B979BFB3-8D7C-4601-8A9D-1DB3C2A9D3A0}" type="sibTrans" cxnId="{F73FCDE2-8312-48B8-B5E1-9C2503CA2CDA}">
      <dgm:prSet/>
      <dgm:spPr/>
      <dgm:t>
        <a:bodyPr/>
        <a:lstStyle/>
        <a:p>
          <a:endParaRPr lang="en-US"/>
        </a:p>
      </dgm:t>
    </dgm:pt>
    <dgm:pt modelId="{57EA2A68-E22C-4D70-83E3-AB21134F7135}">
      <dgm:prSet/>
      <dgm:spPr/>
      <dgm:t>
        <a:bodyPr/>
        <a:lstStyle/>
        <a:p>
          <a:r>
            <a:rPr lang="en-US"/>
            <a:t>Repeat this process N number of times. Here N= Total number of observations </a:t>
          </a:r>
        </a:p>
      </dgm:t>
    </dgm:pt>
    <dgm:pt modelId="{B59AE168-78FB-4F28-A959-A92B8727C4B7}" type="parTrans" cxnId="{6F345922-B04B-42F4-9699-297D5495E07F}">
      <dgm:prSet/>
      <dgm:spPr/>
      <dgm:t>
        <a:bodyPr/>
        <a:lstStyle/>
        <a:p>
          <a:endParaRPr lang="en-US"/>
        </a:p>
      </dgm:t>
    </dgm:pt>
    <dgm:pt modelId="{68D4487F-53C2-4565-8482-10858B720F96}" type="sibTrans" cxnId="{6F345922-B04B-42F4-9699-297D5495E07F}">
      <dgm:prSet/>
      <dgm:spPr/>
      <dgm:t>
        <a:bodyPr/>
        <a:lstStyle/>
        <a:p>
          <a:endParaRPr lang="en-US"/>
        </a:p>
      </dgm:t>
    </dgm:pt>
    <dgm:pt modelId="{91DB8FBD-CDDB-AE45-8045-F3710E9EDF24}" type="pres">
      <dgm:prSet presAssocID="{4953C2DA-C547-4D5D-8CA6-120448801077}" presName="Name0" presStyleCnt="0">
        <dgm:presLayoutVars>
          <dgm:dir/>
          <dgm:animLvl val="lvl"/>
          <dgm:resizeHandles val="exact"/>
        </dgm:presLayoutVars>
      </dgm:prSet>
      <dgm:spPr/>
    </dgm:pt>
    <dgm:pt modelId="{1A458348-7D06-1140-A300-F1E8BCE29AE3}" type="pres">
      <dgm:prSet presAssocID="{8C6B3FF0-915E-415E-9F14-461EC5ADB07A}" presName="linNode" presStyleCnt="0"/>
      <dgm:spPr/>
    </dgm:pt>
    <dgm:pt modelId="{4CCE862E-155A-B94F-BDAE-338E54AA3E6B}" type="pres">
      <dgm:prSet presAssocID="{8C6B3FF0-915E-415E-9F14-461EC5ADB07A}" presName="parentText" presStyleLbl="alignNode1" presStyleIdx="0" presStyleCnt="3">
        <dgm:presLayoutVars>
          <dgm:chMax val="1"/>
          <dgm:bulletEnabled/>
        </dgm:presLayoutVars>
      </dgm:prSet>
      <dgm:spPr/>
    </dgm:pt>
    <dgm:pt modelId="{CDCB1CCA-4809-7B48-BE0C-958C643207DE}" type="pres">
      <dgm:prSet presAssocID="{8C6B3FF0-915E-415E-9F14-461EC5ADB07A}" presName="descendantText" presStyleLbl="alignAccFollowNode1" presStyleIdx="0" presStyleCnt="3">
        <dgm:presLayoutVars>
          <dgm:bulletEnabled/>
        </dgm:presLayoutVars>
      </dgm:prSet>
      <dgm:spPr/>
    </dgm:pt>
    <dgm:pt modelId="{A2C2919D-10EF-124D-92D2-2BF6069906A2}" type="pres">
      <dgm:prSet presAssocID="{22AF987B-B3BE-484F-B45D-DBCE53BBA924}" presName="sp" presStyleCnt="0"/>
      <dgm:spPr/>
    </dgm:pt>
    <dgm:pt modelId="{59A37593-4D69-CA49-BE3A-80D8EF487EFA}" type="pres">
      <dgm:prSet presAssocID="{0902CBCA-EDF5-4285-89EC-9C890ED3C9B4}" presName="linNode" presStyleCnt="0"/>
      <dgm:spPr/>
    </dgm:pt>
    <dgm:pt modelId="{83E6B176-F0D5-0B4F-9E25-055F2E73D131}" type="pres">
      <dgm:prSet presAssocID="{0902CBCA-EDF5-4285-89EC-9C890ED3C9B4}" presName="parentText" presStyleLbl="alignNode1" presStyleIdx="1" presStyleCnt="3">
        <dgm:presLayoutVars>
          <dgm:chMax val="1"/>
          <dgm:bulletEnabled/>
        </dgm:presLayoutVars>
      </dgm:prSet>
      <dgm:spPr/>
    </dgm:pt>
    <dgm:pt modelId="{C955F1E3-7B65-9641-8DBD-21AB5056AB81}" type="pres">
      <dgm:prSet presAssocID="{0902CBCA-EDF5-4285-89EC-9C890ED3C9B4}" presName="descendantText" presStyleLbl="alignAccFollowNode1" presStyleIdx="1" presStyleCnt="3">
        <dgm:presLayoutVars>
          <dgm:bulletEnabled/>
        </dgm:presLayoutVars>
      </dgm:prSet>
      <dgm:spPr/>
    </dgm:pt>
    <dgm:pt modelId="{D32AFDE1-71E6-1C4B-B57D-9A67ECBCB899}" type="pres">
      <dgm:prSet presAssocID="{E63098CC-5757-486D-9D51-1217E6CF4A7D}" presName="sp" presStyleCnt="0"/>
      <dgm:spPr/>
    </dgm:pt>
    <dgm:pt modelId="{5391EAC9-38CC-5648-893F-C2EB36A5A3AF}" type="pres">
      <dgm:prSet presAssocID="{E2EA0B7A-3537-461B-AD6A-0213AD303B3C}" presName="linNode" presStyleCnt="0"/>
      <dgm:spPr/>
    </dgm:pt>
    <dgm:pt modelId="{12469F69-E918-694E-8A77-92D2D8E19C5B}" type="pres">
      <dgm:prSet presAssocID="{E2EA0B7A-3537-461B-AD6A-0213AD303B3C}" presName="parentText" presStyleLbl="alignNode1" presStyleIdx="2" presStyleCnt="3">
        <dgm:presLayoutVars>
          <dgm:chMax val="1"/>
          <dgm:bulletEnabled/>
        </dgm:presLayoutVars>
      </dgm:prSet>
      <dgm:spPr/>
    </dgm:pt>
    <dgm:pt modelId="{9F504C50-BA0D-B14F-8453-7896E84FD778}" type="pres">
      <dgm:prSet presAssocID="{E2EA0B7A-3537-461B-AD6A-0213AD303B3C}" presName="descendantText" presStyleLbl="alignAccFollowNode1" presStyleIdx="2" presStyleCnt="3">
        <dgm:presLayoutVars>
          <dgm:bulletEnabled/>
        </dgm:presLayoutVars>
      </dgm:prSet>
      <dgm:spPr/>
    </dgm:pt>
  </dgm:ptLst>
  <dgm:cxnLst>
    <dgm:cxn modelId="{615CF608-B0DC-4389-BABB-A03BCC47940E}" srcId="{8C6B3FF0-915E-415E-9F14-461EC5ADB07A}" destId="{5A3240CB-3082-43FB-8536-D78851DDD22A}" srcOrd="0" destOrd="0" parTransId="{6D3D8BC4-C1EA-4B8B-AB35-35EC4405C970}" sibTransId="{45CC4EE4-8BBE-40E0-B46B-C2A97A67D5C8}"/>
    <dgm:cxn modelId="{3450940D-374C-4FE4-9ABE-E1A790B65352}" srcId="{0902CBCA-EDF5-4285-89EC-9C890ED3C9B4}" destId="{D3374DBE-14A8-4AA2-B492-A4AA3520F59D}" srcOrd="0" destOrd="0" parTransId="{2E5EA675-8FC6-425B-84CF-45B614F2F66F}" sibTransId="{D3593407-52B6-4FD2-B4E7-622B4AF8EB86}"/>
    <dgm:cxn modelId="{6F345922-B04B-42F4-9699-297D5495E07F}" srcId="{E2EA0B7A-3537-461B-AD6A-0213AD303B3C}" destId="{57EA2A68-E22C-4D70-83E3-AB21134F7135}" srcOrd="0" destOrd="0" parTransId="{B59AE168-78FB-4F28-A959-A92B8727C4B7}" sibTransId="{68D4487F-53C2-4565-8482-10858B720F96}"/>
    <dgm:cxn modelId="{C0F83E6D-A2D0-A745-B6A9-966076B6726E}" type="presOf" srcId="{4953C2DA-C547-4D5D-8CA6-120448801077}" destId="{91DB8FBD-CDDB-AE45-8045-F3710E9EDF24}" srcOrd="0" destOrd="0" presId="urn:microsoft.com/office/officeart/2016/7/layout/VerticalSolidActionList"/>
    <dgm:cxn modelId="{0539617A-6DC0-9949-A843-AFD4F3E7F012}" type="presOf" srcId="{57EA2A68-E22C-4D70-83E3-AB21134F7135}" destId="{9F504C50-BA0D-B14F-8453-7896E84FD778}" srcOrd="0" destOrd="0" presId="urn:microsoft.com/office/officeart/2016/7/layout/VerticalSolidActionList"/>
    <dgm:cxn modelId="{E2A79881-7916-3040-8AA6-FE2384F1F0EC}" type="presOf" srcId="{8C6B3FF0-915E-415E-9F14-461EC5ADB07A}" destId="{4CCE862E-155A-B94F-BDAE-338E54AA3E6B}" srcOrd="0" destOrd="0" presId="urn:microsoft.com/office/officeart/2016/7/layout/VerticalSolidActionList"/>
    <dgm:cxn modelId="{3F3F99A2-F88D-48FC-A813-60CFE1A93BDC}" srcId="{4953C2DA-C547-4D5D-8CA6-120448801077}" destId="{0902CBCA-EDF5-4285-89EC-9C890ED3C9B4}" srcOrd="1" destOrd="0" parTransId="{AB077986-77AE-485C-86A7-E2AA90D28746}" sibTransId="{E63098CC-5757-486D-9D51-1217E6CF4A7D}"/>
    <dgm:cxn modelId="{F6BA4AB1-9583-7844-BB13-61D487EF30BA}" type="presOf" srcId="{E2EA0B7A-3537-461B-AD6A-0213AD303B3C}" destId="{12469F69-E918-694E-8A77-92D2D8E19C5B}" srcOrd="0" destOrd="0" presId="urn:microsoft.com/office/officeart/2016/7/layout/VerticalSolidActionList"/>
    <dgm:cxn modelId="{1A43C9C5-E535-7F45-A482-DFBC89F06FB4}" type="presOf" srcId="{D3374DBE-14A8-4AA2-B492-A4AA3520F59D}" destId="{C955F1E3-7B65-9641-8DBD-21AB5056AB81}" srcOrd="0" destOrd="0" presId="urn:microsoft.com/office/officeart/2016/7/layout/VerticalSolidActionList"/>
    <dgm:cxn modelId="{F39E6FD8-EF30-E047-9612-47055F43F02E}" type="presOf" srcId="{0902CBCA-EDF5-4285-89EC-9C890ED3C9B4}" destId="{83E6B176-F0D5-0B4F-9E25-055F2E73D131}" srcOrd="0" destOrd="0" presId="urn:microsoft.com/office/officeart/2016/7/layout/VerticalSolidActionList"/>
    <dgm:cxn modelId="{7B9FD8DA-A73E-CB42-B328-D21B6D75CCD8}" type="presOf" srcId="{5A3240CB-3082-43FB-8536-D78851DDD22A}" destId="{CDCB1CCA-4809-7B48-BE0C-958C643207DE}" srcOrd="0" destOrd="0" presId="urn:microsoft.com/office/officeart/2016/7/layout/VerticalSolidActionList"/>
    <dgm:cxn modelId="{F73FCDE2-8312-48B8-B5E1-9C2503CA2CDA}" srcId="{4953C2DA-C547-4D5D-8CA6-120448801077}" destId="{E2EA0B7A-3537-461B-AD6A-0213AD303B3C}" srcOrd="2" destOrd="0" parTransId="{CB2B43BE-91DA-4F88-AA3F-5E4718386836}" sibTransId="{B979BFB3-8D7C-4601-8A9D-1DB3C2A9D3A0}"/>
    <dgm:cxn modelId="{F0033FF3-109D-4B9C-A9D8-59B57BECE613}" srcId="{4953C2DA-C547-4D5D-8CA6-120448801077}" destId="{8C6B3FF0-915E-415E-9F14-461EC5ADB07A}" srcOrd="0" destOrd="0" parTransId="{3A67C037-5000-428F-B295-1A3E30C3BD01}" sibTransId="{22AF987B-B3BE-484F-B45D-DBCE53BBA924}"/>
    <dgm:cxn modelId="{5D608F90-EEC6-464F-A152-3CC42784B36F}" type="presParOf" srcId="{91DB8FBD-CDDB-AE45-8045-F3710E9EDF24}" destId="{1A458348-7D06-1140-A300-F1E8BCE29AE3}" srcOrd="0" destOrd="0" presId="urn:microsoft.com/office/officeart/2016/7/layout/VerticalSolidActionList"/>
    <dgm:cxn modelId="{AFE5B794-4113-234F-9438-A1CFD2B856D4}" type="presParOf" srcId="{1A458348-7D06-1140-A300-F1E8BCE29AE3}" destId="{4CCE862E-155A-B94F-BDAE-338E54AA3E6B}" srcOrd="0" destOrd="0" presId="urn:microsoft.com/office/officeart/2016/7/layout/VerticalSolidActionList"/>
    <dgm:cxn modelId="{EC790D02-B2E9-C640-A1A7-E77CB649A7D4}" type="presParOf" srcId="{1A458348-7D06-1140-A300-F1E8BCE29AE3}" destId="{CDCB1CCA-4809-7B48-BE0C-958C643207DE}" srcOrd="1" destOrd="0" presId="urn:microsoft.com/office/officeart/2016/7/layout/VerticalSolidActionList"/>
    <dgm:cxn modelId="{987236E3-F0AF-4848-BE8F-1A758568ABB0}" type="presParOf" srcId="{91DB8FBD-CDDB-AE45-8045-F3710E9EDF24}" destId="{A2C2919D-10EF-124D-92D2-2BF6069906A2}" srcOrd="1" destOrd="0" presId="urn:microsoft.com/office/officeart/2016/7/layout/VerticalSolidActionList"/>
    <dgm:cxn modelId="{785944EB-2460-8747-841C-CA04F6890345}" type="presParOf" srcId="{91DB8FBD-CDDB-AE45-8045-F3710E9EDF24}" destId="{59A37593-4D69-CA49-BE3A-80D8EF487EFA}" srcOrd="2" destOrd="0" presId="urn:microsoft.com/office/officeart/2016/7/layout/VerticalSolidActionList"/>
    <dgm:cxn modelId="{AC067C6C-FECF-024D-B011-A0A25CF1E683}" type="presParOf" srcId="{59A37593-4D69-CA49-BE3A-80D8EF487EFA}" destId="{83E6B176-F0D5-0B4F-9E25-055F2E73D131}" srcOrd="0" destOrd="0" presId="urn:microsoft.com/office/officeart/2016/7/layout/VerticalSolidActionList"/>
    <dgm:cxn modelId="{BF824E82-389A-3E4E-B4A4-C6B211CFD1FF}" type="presParOf" srcId="{59A37593-4D69-CA49-BE3A-80D8EF487EFA}" destId="{C955F1E3-7B65-9641-8DBD-21AB5056AB81}" srcOrd="1" destOrd="0" presId="urn:microsoft.com/office/officeart/2016/7/layout/VerticalSolidActionList"/>
    <dgm:cxn modelId="{78C95AC8-B3D0-E642-BEF9-C9985DE86B19}" type="presParOf" srcId="{91DB8FBD-CDDB-AE45-8045-F3710E9EDF24}" destId="{D32AFDE1-71E6-1C4B-B57D-9A67ECBCB899}" srcOrd="3" destOrd="0" presId="urn:microsoft.com/office/officeart/2016/7/layout/VerticalSolidActionList"/>
    <dgm:cxn modelId="{289B9A82-8D1E-A643-8B0A-0F3944CC53AD}" type="presParOf" srcId="{91DB8FBD-CDDB-AE45-8045-F3710E9EDF24}" destId="{5391EAC9-38CC-5648-893F-C2EB36A5A3AF}" srcOrd="4" destOrd="0" presId="urn:microsoft.com/office/officeart/2016/7/layout/VerticalSolidActionList"/>
    <dgm:cxn modelId="{95517B6D-E65A-A14E-B21F-FD8AF78D6F48}" type="presParOf" srcId="{5391EAC9-38CC-5648-893F-C2EB36A5A3AF}" destId="{12469F69-E918-694E-8A77-92D2D8E19C5B}" srcOrd="0" destOrd="0" presId="urn:microsoft.com/office/officeart/2016/7/layout/VerticalSolidActionList"/>
    <dgm:cxn modelId="{3E615A32-EEF4-C04B-8DC8-961C8C38200B}" type="presParOf" srcId="{5391EAC9-38CC-5648-893F-C2EB36A5A3AF}" destId="{9F504C50-BA0D-B14F-8453-7896E84FD778}" srcOrd="1" destOrd="0" presId="urn:microsoft.com/office/officeart/2016/7/layout/VerticalSolidAc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41A2BCB-5F45-45C5-9747-66CD6CDFC585}" type="doc">
      <dgm:prSet loTypeId="urn:microsoft.com/office/officeart/2005/8/layout/vProcess5" loCatId="process" qsTypeId="urn:microsoft.com/office/officeart/2005/8/quickstyle/simple1" qsCatId="simple" csTypeId="urn:microsoft.com/office/officeart/2005/8/colors/colorful2" csCatId="colorful"/>
      <dgm:spPr/>
      <dgm:t>
        <a:bodyPr/>
        <a:lstStyle/>
        <a:p>
          <a:endParaRPr lang="en-US"/>
        </a:p>
      </dgm:t>
    </dgm:pt>
    <dgm:pt modelId="{9C35D869-F758-446F-A58E-62DF23CEB94B}">
      <dgm:prSet/>
      <dgm:spPr/>
      <dgm:t>
        <a:bodyPr/>
        <a:lstStyle/>
        <a:p>
          <a:r>
            <a:rPr lang="en-US"/>
            <a:t>Our Original data Size : (6:48) 6 Features and 48 Observation.</a:t>
          </a:r>
        </a:p>
      </dgm:t>
    </dgm:pt>
    <dgm:pt modelId="{0D847D8C-8ACC-49EC-B269-BE6CDE13296B}" type="parTrans" cxnId="{9709E244-392C-4F5D-859E-E089827B8624}">
      <dgm:prSet/>
      <dgm:spPr/>
      <dgm:t>
        <a:bodyPr/>
        <a:lstStyle/>
        <a:p>
          <a:endParaRPr lang="en-US"/>
        </a:p>
      </dgm:t>
    </dgm:pt>
    <dgm:pt modelId="{5B54E4C2-7C2A-4997-AC2F-E8FEABBB3F18}" type="sibTrans" cxnId="{9709E244-392C-4F5D-859E-E089827B8624}">
      <dgm:prSet/>
      <dgm:spPr/>
      <dgm:t>
        <a:bodyPr/>
        <a:lstStyle/>
        <a:p>
          <a:endParaRPr lang="en-US"/>
        </a:p>
      </dgm:t>
    </dgm:pt>
    <dgm:pt modelId="{764359A9-D5AA-49FF-ADBE-2A06D6D41416}">
      <dgm:prSet/>
      <dgm:spPr/>
      <dgm:t>
        <a:bodyPr/>
        <a:lstStyle/>
        <a:p>
          <a:r>
            <a:rPr lang="en-US"/>
            <a:t>After  Bootstrapping or up-sampling.</a:t>
          </a:r>
        </a:p>
      </dgm:t>
    </dgm:pt>
    <dgm:pt modelId="{BF6DC542-ED41-4CA8-9110-8CA0ED850873}" type="parTrans" cxnId="{FED248AA-C2B8-44F8-99E0-BA1C90A9E981}">
      <dgm:prSet/>
      <dgm:spPr/>
      <dgm:t>
        <a:bodyPr/>
        <a:lstStyle/>
        <a:p>
          <a:endParaRPr lang="en-US"/>
        </a:p>
      </dgm:t>
    </dgm:pt>
    <dgm:pt modelId="{54C1228C-5416-407F-A57F-F38D7AE80481}" type="sibTrans" cxnId="{FED248AA-C2B8-44F8-99E0-BA1C90A9E981}">
      <dgm:prSet/>
      <dgm:spPr/>
      <dgm:t>
        <a:bodyPr/>
        <a:lstStyle/>
        <a:p>
          <a:endParaRPr lang="en-US"/>
        </a:p>
      </dgm:t>
    </dgm:pt>
    <dgm:pt modelId="{7FE0E8E5-C624-4DEC-9A46-1890D1DFA23E}">
      <dgm:prSet/>
      <dgm:spPr/>
      <dgm:t>
        <a:bodyPr/>
        <a:lstStyle/>
        <a:p>
          <a:r>
            <a:rPr lang="en-US"/>
            <a:t>We get  (6:1000) 6 Features and 1000 Observations.</a:t>
          </a:r>
        </a:p>
      </dgm:t>
    </dgm:pt>
    <dgm:pt modelId="{C21A0A4C-241D-4409-8523-A7313F2C3D96}" type="parTrans" cxnId="{B201B363-0547-4B16-BC95-5D4C8C73C788}">
      <dgm:prSet/>
      <dgm:spPr/>
      <dgm:t>
        <a:bodyPr/>
        <a:lstStyle/>
        <a:p>
          <a:endParaRPr lang="en-US"/>
        </a:p>
      </dgm:t>
    </dgm:pt>
    <dgm:pt modelId="{4DB8D9F4-ED0E-46AF-BD0F-3719928769D5}" type="sibTrans" cxnId="{B201B363-0547-4B16-BC95-5D4C8C73C788}">
      <dgm:prSet/>
      <dgm:spPr/>
      <dgm:t>
        <a:bodyPr/>
        <a:lstStyle/>
        <a:p>
          <a:endParaRPr lang="en-US"/>
        </a:p>
      </dgm:t>
    </dgm:pt>
    <dgm:pt modelId="{C186D6B8-E20B-49BE-BEE0-9BBA65C97ECA}">
      <dgm:prSet/>
      <dgm:spPr/>
      <dgm:t>
        <a:bodyPr/>
        <a:lstStyle/>
        <a:p>
          <a:r>
            <a:rPr lang="en-US"/>
            <a:t>By the help of Our Professor Dr. Yuan Jin </a:t>
          </a:r>
        </a:p>
      </dgm:t>
    </dgm:pt>
    <dgm:pt modelId="{6F03686E-3964-4BE3-90B8-6A327F2C7412}" type="parTrans" cxnId="{802D9A52-B39E-4234-B4DC-E2B0CCB88407}">
      <dgm:prSet/>
      <dgm:spPr/>
      <dgm:t>
        <a:bodyPr/>
        <a:lstStyle/>
        <a:p>
          <a:endParaRPr lang="en-US"/>
        </a:p>
      </dgm:t>
    </dgm:pt>
    <dgm:pt modelId="{47CDC78F-C9C5-492E-90A4-DD1B8C82202F}" type="sibTrans" cxnId="{802D9A52-B39E-4234-B4DC-E2B0CCB88407}">
      <dgm:prSet/>
      <dgm:spPr/>
      <dgm:t>
        <a:bodyPr/>
        <a:lstStyle/>
        <a:p>
          <a:endParaRPr lang="en-US"/>
        </a:p>
      </dgm:t>
    </dgm:pt>
    <dgm:pt modelId="{06EEC5DA-F296-E448-A756-DB85D80610C2}" type="pres">
      <dgm:prSet presAssocID="{741A2BCB-5F45-45C5-9747-66CD6CDFC585}" presName="outerComposite" presStyleCnt="0">
        <dgm:presLayoutVars>
          <dgm:chMax val="5"/>
          <dgm:dir/>
          <dgm:resizeHandles val="exact"/>
        </dgm:presLayoutVars>
      </dgm:prSet>
      <dgm:spPr/>
    </dgm:pt>
    <dgm:pt modelId="{5737F28D-A214-544E-9EB6-5D884DD848B4}" type="pres">
      <dgm:prSet presAssocID="{741A2BCB-5F45-45C5-9747-66CD6CDFC585}" presName="dummyMaxCanvas" presStyleCnt="0">
        <dgm:presLayoutVars/>
      </dgm:prSet>
      <dgm:spPr/>
    </dgm:pt>
    <dgm:pt modelId="{5421D472-D9EF-C348-B878-C8A88AC08CD0}" type="pres">
      <dgm:prSet presAssocID="{741A2BCB-5F45-45C5-9747-66CD6CDFC585}" presName="FourNodes_1" presStyleLbl="node1" presStyleIdx="0" presStyleCnt="4">
        <dgm:presLayoutVars>
          <dgm:bulletEnabled val="1"/>
        </dgm:presLayoutVars>
      </dgm:prSet>
      <dgm:spPr/>
    </dgm:pt>
    <dgm:pt modelId="{87A2FF6D-5DC9-704A-8643-91F6B4231061}" type="pres">
      <dgm:prSet presAssocID="{741A2BCB-5F45-45C5-9747-66CD6CDFC585}" presName="FourNodes_2" presStyleLbl="node1" presStyleIdx="1" presStyleCnt="4">
        <dgm:presLayoutVars>
          <dgm:bulletEnabled val="1"/>
        </dgm:presLayoutVars>
      </dgm:prSet>
      <dgm:spPr/>
    </dgm:pt>
    <dgm:pt modelId="{5071271B-2E4D-D147-BCE9-A1EF3A418FB7}" type="pres">
      <dgm:prSet presAssocID="{741A2BCB-5F45-45C5-9747-66CD6CDFC585}" presName="FourNodes_3" presStyleLbl="node1" presStyleIdx="2" presStyleCnt="4">
        <dgm:presLayoutVars>
          <dgm:bulletEnabled val="1"/>
        </dgm:presLayoutVars>
      </dgm:prSet>
      <dgm:spPr/>
    </dgm:pt>
    <dgm:pt modelId="{AE0A73C5-BAE7-F541-BE4F-DD7DC588FF77}" type="pres">
      <dgm:prSet presAssocID="{741A2BCB-5F45-45C5-9747-66CD6CDFC585}" presName="FourNodes_4" presStyleLbl="node1" presStyleIdx="3" presStyleCnt="4">
        <dgm:presLayoutVars>
          <dgm:bulletEnabled val="1"/>
        </dgm:presLayoutVars>
      </dgm:prSet>
      <dgm:spPr/>
    </dgm:pt>
    <dgm:pt modelId="{4CE63284-071A-A146-A9A5-083BAFD33759}" type="pres">
      <dgm:prSet presAssocID="{741A2BCB-5F45-45C5-9747-66CD6CDFC585}" presName="FourConn_1-2" presStyleLbl="fgAccFollowNode1" presStyleIdx="0" presStyleCnt="3">
        <dgm:presLayoutVars>
          <dgm:bulletEnabled val="1"/>
        </dgm:presLayoutVars>
      </dgm:prSet>
      <dgm:spPr/>
    </dgm:pt>
    <dgm:pt modelId="{B6893726-8BD0-C843-AEAF-C48A7DC11E0E}" type="pres">
      <dgm:prSet presAssocID="{741A2BCB-5F45-45C5-9747-66CD6CDFC585}" presName="FourConn_2-3" presStyleLbl="fgAccFollowNode1" presStyleIdx="1" presStyleCnt="3">
        <dgm:presLayoutVars>
          <dgm:bulletEnabled val="1"/>
        </dgm:presLayoutVars>
      </dgm:prSet>
      <dgm:spPr/>
    </dgm:pt>
    <dgm:pt modelId="{0DDC49C0-A3AB-B849-B314-7236A2E152B2}" type="pres">
      <dgm:prSet presAssocID="{741A2BCB-5F45-45C5-9747-66CD6CDFC585}" presName="FourConn_3-4" presStyleLbl="fgAccFollowNode1" presStyleIdx="2" presStyleCnt="3">
        <dgm:presLayoutVars>
          <dgm:bulletEnabled val="1"/>
        </dgm:presLayoutVars>
      </dgm:prSet>
      <dgm:spPr/>
    </dgm:pt>
    <dgm:pt modelId="{BEA7821B-83E4-5147-B212-31D69C71C3F4}" type="pres">
      <dgm:prSet presAssocID="{741A2BCB-5F45-45C5-9747-66CD6CDFC585}" presName="FourNodes_1_text" presStyleLbl="node1" presStyleIdx="3" presStyleCnt="4">
        <dgm:presLayoutVars>
          <dgm:bulletEnabled val="1"/>
        </dgm:presLayoutVars>
      </dgm:prSet>
      <dgm:spPr/>
    </dgm:pt>
    <dgm:pt modelId="{36D6EA10-E761-C947-9B84-C5E9D0D715BE}" type="pres">
      <dgm:prSet presAssocID="{741A2BCB-5F45-45C5-9747-66CD6CDFC585}" presName="FourNodes_2_text" presStyleLbl="node1" presStyleIdx="3" presStyleCnt="4">
        <dgm:presLayoutVars>
          <dgm:bulletEnabled val="1"/>
        </dgm:presLayoutVars>
      </dgm:prSet>
      <dgm:spPr/>
    </dgm:pt>
    <dgm:pt modelId="{76A0903E-EDBD-BB44-93C1-6A698A50EBFA}" type="pres">
      <dgm:prSet presAssocID="{741A2BCB-5F45-45C5-9747-66CD6CDFC585}" presName="FourNodes_3_text" presStyleLbl="node1" presStyleIdx="3" presStyleCnt="4">
        <dgm:presLayoutVars>
          <dgm:bulletEnabled val="1"/>
        </dgm:presLayoutVars>
      </dgm:prSet>
      <dgm:spPr/>
    </dgm:pt>
    <dgm:pt modelId="{94721E8C-2B64-6246-9986-E437AF79D5C1}" type="pres">
      <dgm:prSet presAssocID="{741A2BCB-5F45-45C5-9747-66CD6CDFC585}" presName="FourNodes_4_text" presStyleLbl="node1" presStyleIdx="3" presStyleCnt="4">
        <dgm:presLayoutVars>
          <dgm:bulletEnabled val="1"/>
        </dgm:presLayoutVars>
      </dgm:prSet>
      <dgm:spPr/>
    </dgm:pt>
  </dgm:ptLst>
  <dgm:cxnLst>
    <dgm:cxn modelId="{35687A05-3007-A743-B3AE-E35EABB85D01}" type="presOf" srcId="{9C35D869-F758-446F-A58E-62DF23CEB94B}" destId="{BEA7821B-83E4-5147-B212-31D69C71C3F4}" srcOrd="1" destOrd="0" presId="urn:microsoft.com/office/officeart/2005/8/layout/vProcess5"/>
    <dgm:cxn modelId="{848B5A06-AC01-F040-98C5-B3FAE561BEEE}" type="presOf" srcId="{764359A9-D5AA-49FF-ADBE-2A06D6D41416}" destId="{87A2FF6D-5DC9-704A-8643-91F6B4231061}" srcOrd="0" destOrd="0" presId="urn:microsoft.com/office/officeart/2005/8/layout/vProcess5"/>
    <dgm:cxn modelId="{45D90B0E-A432-3142-9E6E-79585440290A}" type="presOf" srcId="{4DB8D9F4-ED0E-46AF-BD0F-3719928769D5}" destId="{0DDC49C0-A3AB-B849-B314-7236A2E152B2}" srcOrd="0" destOrd="0" presId="urn:microsoft.com/office/officeart/2005/8/layout/vProcess5"/>
    <dgm:cxn modelId="{B201B363-0547-4B16-BC95-5D4C8C73C788}" srcId="{741A2BCB-5F45-45C5-9747-66CD6CDFC585}" destId="{7FE0E8E5-C624-4DEC-9A46-1890D1DFA23E}" srcOrd="2" destOrd="0" parTransId="{C21A0A4C-241D-4409-8523-A7313F2C3D96}" sibTransId="{4DB8D9F4-ED0E-46AF-BD0F-3719928769D5}"/>
    <dgm:cxn modelId="{9CEE4944-5488-4342-B706-73F1FE96D7D4}" type="presOf" srcId="{7FE0E8E5-C624-4DEC-9A46-1890D1DFA23E}" destId="{76A0903E-EDBD-BB44-93C1-6A698A50EBFA}" srcOrd="1" destOrd="0" presId="urn:microsoft.com/office/officeart/2005/8/layout/vProcess5"/>
    <dgm:cxn modelId="{9709E244-392C-4F5D-859E-E089827B8624}" srcId="{741A2BCB-5F45-45C5-9747-66CD6CDFC585}" destId="{9C35D869-F758-446F-A58E-62DF23CEB94B}" srcOrd="0" destOrd="0" parTransId="{0D847D8C-8ACC-49EC-B269-BE6CDE13296B}" sibTransId="{5B54E4C2-7C2A-4997-AC2F-E8FEABBB3F18}"/>
    <dgm:cxn modelId="{3F250E47-380F-8545-B565-BFC6EA46482F}" type="presOf" srcId="{9C35D869-F758-446F-A58E-62DF23CEB94B}" destId="{5421D472-D9EF-C348-B878-C8A88AC08CD0}" srcOrd="0" destOrd="0" presId="urn:microsoft.com/office/officeart/2005/8/layout/vProcess5"/>
    <dgm:cxn modelId="{D7FF1D6C-E35B-6647-A577-C93E337711BB}" type="presOf" srcId="{5B54E4C2-7C2A-4997-AC2F-E8FEABBB3F18}" destId="{4CE63284-071A-A146-A9A5-083BAFD33759}" srcOrd="0" destOrd="0" presId="urn:microsoft.com/office/officeart/2005/8/layout/vProcess5"/>
    <dgm:cxn modelId="{802D9A52-B39E-4234-B4DC-E2B0CCB88407}" srcId="{741A2BCB-5F45-45C5-9747-66CD6CDFC585}" destId="{C186D6B8-E20B-49BE-BEE0-9BBA65C97ECA}" srcOrd="3" destOrd="0" parTransId="{6F03686E-3964-4BE3-90B8-6A327F2C7412}" sibTransId="{47CDC78F-C9C5-492E-90A4-DD1B8C82202F}"/>
    <dgm:cxn modelId="{42E68B8D-3E6F-764C-B395-FA6AE9BA5C06}" type="presOf" srcId="{764359A9-D5AA-49FF-ADBE-2A06D6D41416}" destId="{36D6EA10-E761-C947-9B84-C5E9D0D715BE}" srcOrd="1" destOrd="0" presId="urn:microsoft.com/office/officeart/2005/8/layout/vProcess5"/>
    <dgm:cxn modelId="{FED248AA-C2B8-44F8-99E0-BA1C90A9E981}" srcId="{741A2BCB-5F45-45C5-9747-66CD6CDFC585}" destId="{764359A9-D5AA-49FF-ADBE-2A06D6D41416}" srcOrd="1" destOrd="0" parTransId="{BF6DC542-ED41-4CA8-9110-8CA0ED850873}" sibTransId="{54C1228C-5416-407F-A57F-F38D7AE80481}"/>
    <dgm:cxn modelId="{9DC6F2BD-4EB3-3448-B337-46A8FD568A7C}" type="presOf" srcId="{C186D6B8-E20B-49BE-BEE0-9BBA65C97ECA}" destId="{94721E8C-2B64-6246-9986-E437AF79D5C1}" srcOrd="1" destOrd="0" presId="urn:microsoft.com/office/officeart/2005/8/layout/vProcess5"/>
    <dgm:cxn modelId="{DCACD2C0-D10B-9D4D-9951-2CE2E81067B5}" type="presOf" srcId="{7FE0E8E5-C624-4DEC-9A46-1890D1DFA23E}" destId="{5071271B-2E4D-D147-BCE9-A1EF3A418FB7}" srcOrd="0" destOrd="0" presId="urn:microsoft.com/office/officeart/2005/8/layout/vProcess5"/>
    <dgm:cxn modelId="{B13419DF-D81D-A94A-9790-1F9DA9460104}" type="presOf" srcId="{54C1228C-5416-407F-A57F-F38D7AE80481}" destId="{B6893726-8BD0-C843-AEAF-C48A7DC11E0E}" srcOrd="0" destOrd="0" presId="urn:microsoft.com/office/officeart/2005/8/layout/vProcess5"/>
    <dgm:cxn modelId="{CF687AE6-BC0F-6B4E-AF89-8265809A1CDA}" type="presOf" srcId="{741A2BCB-5F45-45C5-9747-66CD6CDFC585}" destId="{06EEC5DA-F296-E448-A756-DB85D80610C2}" srcOrd="0" destOrd="0" presId="urn:microsoft.com/office/officeart/2005/8/layout/vProcess5"/>
    <dgm:cxn modelId="{93019DEE-BD29-AB46-878B-73CD09D52633}" type="presOf" srcId="{C186D6B8-E20B-49BE-BEE0-9BBA65C97ECA}" destId="{AE0A73C5-BAE7-F541-BE4F-DD7DC588FF77}" srcOrd="0" destOrd="0" presId="urn:microsoft.com/office/officeart/2005/8/layout/vProcess5"/>
    <dgm:cxn modelId="{602F9159-BD6C-0543-92D5-C8949BECBD9A}" type="presParOf" srcId="{06EEC5DA-F296-E448-A756-DB85D80610C2}" destId="{5737F28D-A214-544E-9EB6-5D884DD848B4}" srcOrd="0" destOrd="0" presId="urn:microsoft.com/office/officeart/2005/8/layout/vProcess5"/>
    <dgm:cxn modelId="{E01CC64A-EEE3-0846-8497-6C3DC9076B0F}" type="presParOf" srcId="{06EEC5DA-F296-E448-A756-DB85D80610C2}" destId="{5421D472-D9EF-C348-B878-C8A88AC08CD0}" srcOrd="1" destOrd="0" presId="urn:microsoft.com/office/officeart/2005/8/layout/vProcess5"/>
    <dgm:cxn modelId="{DF0F00DE-FE8A-7E4A-B116-AF37A4AD5B48}" type="presParOf" srcId="{06EEC5DA-F296-E448-A756-DB85D80610C2}" destId="{87A2FF6D-5DC9-704A-8643-91F6B4231061}" srcOrd="2" destOrd="0" presId="urn:microsoft.com/office/officeart/2005/8/layout/vProcess5"/>
    <dgm:cxn modelId="{DB755345-677D-A441-B923-3A2B888A844A}" type="presParOf" srcId="{06EEC5DA-F296-E448-A756-DB85D80610C2}" destId="{5071271B-2E4D-D147-BCE9-A1EF3A418FB7}" srcOrd="3" destOrd="0" presId="urn:microsoft.com/office/officeart/2005/8/layout/vProcess5"/>
    <dgm:cxn modelId="{CC39903E-214A-4942-AC7C-95FC890A1DAC}" type="presParOf" srcId="{06EEC5DA-F296-E448-A756-DB85D80610C2}" destId="{AE0A73C5-BAE7-F541-BE4F-DD7DC588FF77}" srcOrd="4" destOrd="0" presId="urn:microsoft.com/office/officeart/2005/8/layout/vProcess5"/>
    <dgm:cxn modelId="{1A3FD8B4-A4DD-DE43-9E64-69E6C69C3CEC}" type="presParOf" srcId="{06EEC5DA-F296-E448-A756-DB85D80610C2}" destId="{4CE63284-071A-A146-A9A5-083BAFD33759}" srcOrd="5" destOrd="0" presId="urn:microsoft.com/office/officeart/2005/8/layout/vProcess5"/>
    <dgm:cxn modelId="{60176C14-E6EE-C445-AA4C-57D4CD646298}" type="presParOf" srcId="{06EEC5DA-F296-E448-A756-DB85D80610C2}" destId="{B6893726-8BD0-C843-AEAF-C48A7DC11E0E}" srcOrd="6" destOrd="0" presId="urn:microsoft.com/office/officeart/2005/8/layout/vProcess5"/>
    <dgm:cxn modelId="{564F09DA-8493-F946-9998-C4DB947892B2}" type="presParOf" srcId="{06EEC5DA-F296-E448-A756-DB85D80610C2}" destId="{0DDC49C0-A3AB-B849-B314-7236A2E152B2}" srcOrd="7" destOrd="0" presId="urn:microsoft.com/office/officeart/2005/8/layout/vProcess5"/>
    <dgm:cxn modelId="{49AC3036-783B-6544-9BA3-A7D99E08C120}" type="presParOf" srcId="{06EEC5DA-F296-E448-A756-DB85D80610C2}" destId="{BEA7821B-83E4-5147-B212-31D69C71C3F4}" srcOrd="8" destOrd="0" presId="urn:microsoft.com/office/officeart/2005/8/layout/vProcess5"/>
    <dgm:cxn modelId="{A18B1038-5E0B-6246-8376-402233264268}" type="presParOf" srcId="{06EEC5DA-F296-E448-A756-DB85D80610C2}" destId="{36D6EA10-E761-C947-9B84-C5E9D0D715BE}" srcOrd="9" destOrd="0" presId="urn:microsoft.com/office/officeart/2005/8/layout/vProcess5"/>
    <dgm:cxn modelId="{0A9E20FC-3AD7-A144-B357-8477128EC63E}" type="presParOf" srcId="{06EEC5DA-F296-E448-A756-DB85D80610C2}" destId="{76A0903E-EDBD-BB44-93C1-6A698A50EBFA}" srcOrd="10" destOrd="0" presId="urn:microsoft.com/office/officeart/2005/8/layout/vProcess5"/>
    <dgm:cxn modelId="{23878F9E-E5A6-9F4E-A42B-F04C5646FA8A}" type="presParOf" srcId="{06EEC5DA-F296-E448-A756-DB85D80610C2}" destId="{94721E8C-2B64-6246-9986-E437AF79D5C1}" srcOrd="11" destOrd="0" presId="urn:microsoft.com/office/officeart/2005/8/layout/vProcess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25D732-FE83-4DAE-B6C2-51E7FA48E4BF}">
      <dsp:nvSpPr>
        <dsp:cNvPr id="0" name=""/>
        <dsp:cNvSpPr/>
      </dsp:nvSpPr>
      <dsp:spPr>
        <a:xfrm>
          <a:off x="1292187" y="294439"/>
          <a:ext cx="1944000" cy="1944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FB558DD-D567-4018-87A8-7D92D8111F3E}">
      <dsp:nvSpPr>
        <dsp:cNvPr id="0" name=""/>
        <dsp:cNvSpPr/>
      </dsp:nvSpPr>
      <dsp:spPr>
        <a:xfrm>
          <a:off x="104187" y="2708787"/>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90000"/>
            </a:lnSpc>
            <a:spcBef>
              <a:spcPct val="0"/>
            </a:spcBef>
            <a:spcAft>
              <a:spcPct val="35000"/>
            </a:spcAft>
            <a:buNone/>
          </a:pPr>
          <a:r>
            <a:rPr lang="en-US" sz="1300" kern="1200"/>
            <a:t>Output of the Speech:</a:t>
          </a:r>
        </a:p>
      </dsp:txBody>
      <dsp:txXfrm>
        <a:off x="104187" y="2708787"/>
        <a:ext cx="4320000" cy="720000"/>
      </dsp:txXfrm>
    </dsp:sp>
    <dsp:sp modelId="{C64829D4-E780-44A7-85DD-92806C449B95}">
      <dsp:nvSpPr>
        <dsp:cNvPr id="0" name=""/>
        <dsp:cNvSpPr/>
      </dsp:nvSpPr>
      <dsp:spPr>
        <a:xfrm>
          <a:off x="6368187" y="294439"/>
          <a:ext cx="1944000" cy="1944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836F14A-C2C3-4BA1-94AE-A8243BDC1675}">
      <dsp:nvSpPr>
        <dsp:cNvPr id="0" name=""/>
        <dsp:cNvSpPr/>
      </dsp:nvSpPr>
      <dsp:spPr>
        <a:xfrm>
          <a:off x="5180187" y="2708787"/>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90000"/>
            </a:lnSpc>
            <a:spcBef>
              <a:spcPct val="0"/>
            </a:spcBef>
            <a:spcAft>
              <a:spcPct val="35000"/>
            </a:spcAft>
            <a:buNone/>
          </a:pPr>
          <a:r>
            <a:rPr lang="en-US" sz="1300" kern="1200"/>
            <a:t>“I am a 31-year-old male a landscape photographer searching for a SUV  that combines fuel efficiency with space for equipment with a 35000 budget I aim for a vehicle that facilitates my photography Adventures without heavy fuel consumption”</a:t>
          </a:r>
        </a:p>
      </dsp:txBody>
      <dsp:txXfrm>
        <a:off x="5180187" y="2708787"/>
        <a:ext cx="4320000"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CB1CCA-4809-7B48-BE0C-958C643207DE}">
      <dsp:nvSpPr>
        <dsp:cNvPr id="0" name=""/>
        <dsp:cNvSpPr/>
      </dsp:nvSpPr>
      <dsp:spPr>
        <a:xfrm>
          <a:off x="1920875" y="1163"/>
          <a:ext cx="7683500" cy="1192596"/>
        </a:xfrm>
        <a:prstGeom prst="rect">
          <a:avLst/>
        </a:prstGeom>
        <a:solidFill>
          <a:schemeClr val="accent2">
            <a:tint val="40000"/>
            <a:alpha val="90000"/>
            <a:hueOff val="0"/>
            <a:satOff val="0"/>
            <a:lumOff val="0"/>
            <a:alphaOff val="0"/>
          </a:schemeClr>
        </a:solidFill>
        <a:ln w="15875"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9081" tIns="302919" rIns="149081" bIns="302919" numCol="1" spcCol="1270" anchor="ctr" anchorCtr="0">
          <a:noAutofit/>
        </a:bodyPr>
        <a:lstStyle/>
        <a:p>
          <a:pPr marL="0" lvl="0" indent="0" algn="l" defTabSz="977900">
            <a:lnSpc>
              <a:spcPct val="90000"/>
            </a:lnSpc>
            <a:spcBef>
              <a:spcPct val="0"/>
            </a:spcBef>
            <a:spcAft>
              <a:spcPct val="35000"/>
            </a:spcAft>
            <a:buNone/>
          </a:pPr>
          <a:r>
            <a:rPr lang="en-US" sz="2200" kern="1200"/>
            <a:t>Feature Extraction of observation 01.</a:t>
          </a:r>
        </a:p>
      </dsp:txBody>
      <dsp:txXfrm>
        <a:off x="1920875" y="1163"/>
        <a:ext cx="7683500" cy="1192596"/>
      </dsp:txXfrm>
    </dsp:sp>
    <dsp:sp modelId="{4CCE862E-155A-B94F-BDAE-338E54AA3E6B}">
      <dsp:nvSpPr>
        <dsp:cNvPr id="0" name=""/>
        <dsp:cNvSpPr/>
      </dsp:nvSpPr>
      <dsp:spPr>
        <a:xfrm>
          <a:off x="0" y="1163"/>
          <a:ext cx="1920875" cy="1192596"/>
        </a:xfrm>
        <a:prstGeom prst="rect">
          <a:avLst/>
        </a:prstGeom>
        <a:solidFill>
          <a:schemeClr val="accent2">
            <a:hueOff val="0"/>
            <a:satOff val="0"/>
            <a:lumOff val="0"/>
            <a:alphaOff val="0"/>
          </a:schemeClr>
        </a:solidFill>
        <a:ln w="1587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46" tIns="117802" rIns="101646" bIns="117802" numCol="1" spcCol="1270" anchor="ctr" anchorCtr="0">
          <a:noAutofit/>
        </a:bodyPr>
        <a:lstStyle/>
        <a:p>
          <a:pPr marL="0" lvl="0" indent="0" algn="ctr" defTabSz="1244600">
            <a:lnSpc>
              <a:spcPct val="90000"/>
            </a:lnSpc>
            <a:spcBef>
              <a:spcPct val="0"/>
            </a:spcBef>
            <a:spcAft>
              <a:spcPct val="35000"/>
            </a:spcAft>
            <a:buNone/>
          </a:pPr>
          <a:r>
            <a:rPr lang="en-US" sz="2800" kern="1200"/>
            <a:t>Feature</a:t>
          </a:r>
        </a:p>
      </dsp:txBody>
      <dsp:txXfrm>
        <a:off x="0" y="1163"/>
        <a:ext cx="1920875" cy="1192596"/>
      </dsp:txXfrm>
    </dsp:sp>
    <dsp:sp modelId="{C955F1E3-7B65-9641-8DBD-21AB5056AB81}">
      <dsp:nvSpPr>
        <dsp:cNvPr id="0" name=""/>
        <dsp:cNvSpPr/>
      </dsp:nvSpPr>
      <dsp:spPr>
        <a:xfrm>
          <a:off x="1920875" y="1265315"/>
          <a:ext cx="7683500" cy="1192596"/>
        </a:xfrm>
        <a:prstGeom prst="rect">
          <a:avLst/>
        </a:prstGeom>
        <a:solidFill>
          <a:schemeClr val="accent3">
            <a:tint val="40000"/>
            <a:alpha val="90000"/>
            <a:hueOff val="0"/>
            <a:satOff val="0"/>
            <a:lumOff val="0"/>
            <a:alphaOff val="0"/>
          </a:schemeClr>
        </a:solidFill>
        <a:ln w="15875" cap="flat"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9081" tIns="302919" rIns="149081" bIns="302919" numCol="1" spcCol="1270" anchor="ctr" anchorCtr="0">
          <a:noAutofit/>
        </a:bodyPr>
        <a:lstStyle/>
        <a:p>
          <a:pPr marL="0" lvl="0" indent="0" algn="l" defTabSz="977900">
            <a:lnSpc>
              <a:spcPct val="90000"/>
            </a:lnSpc>
            <a:spcBef>
              <a:spcPct val="0"/>
            </a:spcBef>
            <a:spcAft>
              <a:spcPct val="35000"/>
            </a:spcAft>
            <a:buNone/>
          </a:pPr>
          <a:r>
            <a:rPr lang="en-US" sz="2200" kern="1200"/>
            <a:t>“'Age: 31\nGender: Male\nPreferred Car Type: Estate car \nFuel Efficiency: Yes \nBudget: $35000’”</a:t>
          </a:r>
        </a:p>
      </dsp:txBody>
      <dsp:txXfrm>
        <a:off x="1920875" y="1265315"/>
        <a:ext cx="7683500" cy="1192596"/>
      </dsp:txXfrm>
    </dsp:sp>
    <dsp:sp modelId="{83E6B176-F0D5-0B4F-9E25-055F2E73D131}">
      <dsp:nvSpPr>
        <dsp:cNvPr id="0" name=""/>
        <dsp:cNvSpPr/>
      </dsp:nvSpPr>
      <dsp:spPr>
        <a:xfrm>
          <a:off x="0" y="1265315"/>
          <a:ext cx="1920875" cy="1192596"/>
        </a:xfrm>
        <a:prstGeom prst="rect">
          <a:avLst/>
        </a:prstGeom>
        <a:solidFill>
          <a:schemeClr val="accent3">
            <a:hueOff val="0"/>
            <a:satOff val="0"/>
            <a:lumOff val="0"/>
            <a:alphaOff val="0"/>
          </a:schemeClr>
        </a:solidFill>
        <a:ln w="1587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46" tIns="117802" rIns="101646" bIns="117802" numCol="1" spcCol="1270" anchor="ctr" anchorCtr="0">
          <a:noAutofit/>
        </a:bodyPr>
        <a:lstStyle/>
        <a:p>
          <a:pPr marL="0" lvl="0" indent="0" algn="ctr" defTabSz="1244600">
            <a:lnSpc>
              <a:spcPct val="90000"/>
            </a:lnSpc>
            <a:spcBef>
              <a:spcPct val="0"/>
            </a:spcBef>
            <a:spcAft>
              <a:spcPct val="35000"/>
            </a:spcAft>
            <a:buNone/>
          </a:pPr>
          <a:r>
            <a:rPr lang="en-US" sz="2800" kern="1200"/>
            <a:t>Yes</a:t>
          </a:r>
        </a:p>
      </dsp:txBody>
      <dsp:txXfrm>
        <a:off x="0" y="1265315"/>
        <a:ext cx="1920875" cy="1192596"/>
      </dsp:txXfrm>
    </dsp:sp>
    <dsp:sp modelId="{9F504C50-BA0D-B14F-8453-7896E84FD778}">
      <dsp:nvSpPr>
        <dsp:cNvPr id="0" name=""/>
        <dsp:cNvSpPr/>
      </dsp:nvSpPr>
      <dsp:spPr>
        <a:xfrm>
          <a:off x="1920875" y="2529467"/>
          <a:ext cx="7683500" cy="1192596"/>
        </a:xfrm>
        <a:prstGeom prst="rect">
          <a:avLst/>
        </a:prstGeom>
        <a:solidFill>
          <a:schemeClr val="accent4">
            <a:tint val="40000"/>
            <a:alpha val="90000"/>
            <a:hueOff val="0"/>
            <a:satOff val="0"/>
            <a:lumOff val="0"/>
            <a:alphaOff val="0"/>
          </a:schemeClr>
        </a:solidFill>
        <a:ln w="15875" cap="flat"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9081" tIns="302919" rIns="149081" bIns="302919" numCol="1" spcCol="1270" anchor="ctr" anchorCtr="0">
          <a:noAutofit/>
        </a:bodyPr>
        <a:lstStyle/>
        <a:p>
          <a:pPr marL="0" lvl="0" indent="0" algn="l" defTabSz="977900">
            <a:lnSpc>
              <a:spcPct val="90000"/>
            </a:lnSpc>
            <a:spcBef>
              <a:spcPct val="0"/>
            </a:spcBef>
            <a:spcAft>
              <a:spcPct val="35000"/>
            </a:spcAft>
            <a:buNone/>
          </a:pPr>
          <a:r>
            <a:rPr lang="en-US" sz="2200" kern="1200"/>
            <a:t>Repeat this process N number of times. Here N= Total number of observations </a:t>
          </a:r>
        </a:p>
      </dsp:txBody>
      <dsp:txXfrm>
        <a:off x="1920875" y="2529467"/>
        <a:ext cx="7683500" cy="1192596"/>
      </dsp:txXfrm>
    </dsp:sp>
    <dsp:sp modelId="{12469F69-E918-694E-8A77-92D2D8E19C5B}">
      <dsp:nvSpPr>
        <dsp:cNvPr id="0" name=""/>
        <dsp:cNvSpPr/>
      </dsp:nvSpPr>
      <dsp:spPr>
        <a:xfrm>
          <a:off x="0" y="2529467"/>
          <a:ext cx="1920875" cy="1192596"/>
        </a:xfrm>
        <a:prstGeom prst="rect">
          <a:avLst/>
        </a:prstGeom>
        <a:solidFill>
          <a:schemeClr val="accent4">
            <a:hueOff val="0"/>
            <a:satOff val="0"/>
            <a:lumOff val="0"/>
            <a:alphaOff val="0"/>
          </a:schemeClr>
        </a:solidFill>
        <a:ln w="15875"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46" tIns="117802" rIns="101646" bIns="117802" numCol="1" spcCol="1270" anchor="ctr" anchorCtr="0">
          <a:noAutofit/>
        </a:bodyPr>
        <a:lstStyle/>
        <a:p>
          <a:pPr marL="0" lvl="0" indent="0" algn="ctr" defTabSz="1244600">
            <a:lnSpc>
              <a:spcPct val="90000"/>
            </a:lnSpc>
            <a:spcBef>
              <a:spcPct val="0"/>
            </a:spcBef>
            <a:spcAft>
              <a:spcPct val="35000"/>
            </a:spcAft>
            <a:buNone/>
          </a:pPr>
          <a:r>
            <a:rPr lang="en-US" sz="2800" kern="1200"/>
            <a:t>Repeat</a:t>
          </a:r>
        </a:p>
      </dsp:txBody>
      <dsp:txXfrm>
        <a:off x="0" y="2529467"/>
        <a:ext cx="1920875" cy="119259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421D472-D9EF-C348-B878-C8A88AC08CD0}">
      <dsp:nvSpPr>
        <dsp:cNvPr id="0" name=""/>
        <dsp:cNvSpPr/>
      </dsp:nvSpPr>
      <dsp:spPr>
        <a:xfrm>
          <a:off x="0" y="0"/>
          <a:ext cx="7683500" cy="819109"/>
        </a:xfrm>
        <a:prstGeom prst="roundRect">
          <a:avLst>
            <a:gd name="adj" fmla="val 10000"/>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Our Original data Size : (6:48) 6 Features and 48 Observation.</a:t>
          </a:r>
        </a:p>
      </dsp:txBody>
      <dsp:txXfrm>
        <a:off x="23991" y="23991"/>
        <a:ext cx="6730401" cy="771127"/>
      </dsp:txXfrm>
    </dsp:sp>
    <dsp:sp modelId="{87A2FF6D-5DC9-704A-8643-91F6B4231061}">
      <dsp:nvSpPr>
        <dsp:cNvPr id="0" name=""/>
        <dsp:cNvSpPr/>
      </dsp:nvSpPr>
      <dsp:spPr>
        <a:xfrm>
          <a:off x="643493" y="968039"/>
          <a:ext cx="7683500" cy="819109"/>
        </a:xfrm>
        <a:prstGeom prst="roundRect">
          <a:avLst>
            <a:gd name="adj" fmla="val 10000"/>
          </a:avLst>
        </a:prstGeom>
        <a:solidFill>
          <a:schemeClr val="accent2">
            <a:hueOff val="-1130992"/>
            <a:satOff val="3728"/>
            <a:lumOff val="3987"/>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After  Bootstrapping or up-sampling.</a:t>
          </a:r>
        </a:p>
      </dsp:txBody>
      <dsp:txXfrm>
        <a:off x="667484" y="992030"/>
        <a:ext cx="6459603" cy="771127"/>
      </dsp:txXfrm>
    </dsp:sp>
    <dsp:sp modelId="{5071271B-2E4D-D147-BCE9-A1EF3A418FB7}">
      <dsp:nvSpPr>
        <dsp:cNvPr id="0" name=""/>
        <dsp:cNvSpPr/>
      </dsp:nvSpPr>
      <dsp:spPr>
        <a:xfrm>
          <a:off x="1277381" y="1936078"/>
          <a:ext cx="7683500" cy="819109"/>
        </a:xfrm>
        <a:prstGeom prst="roundRect">
          <a:avLst>
            <a:gd name="adj" fmla="val 10000"/>
          </a:avLst>
        </a:prstGeom>
        <a:solidFill>
          <a:schemeClr val="accent2">
            <a:hueOff val="-2261984"/>
            <a:satOff val="7457"/>
            <a:lumOff val="7974"/>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We get  (6:1000) 6 Features and 1000 Observations.</a:t>
          </a:r>
        </a:p>
      </dsp:txBody>
      <dsp:txXfrm>
        <a:off x="1301372" y="1960069"/>
        <a:ext cx="6469207" cy="771127"/>
      </dsp:txXfrm>
    </dsp:sp>
    <dsp:sp modelId="{AE0A73C5-BAE7-F541-BE4F-DD7DC588FF77}">
      <dsp:nvSpPr>
        <dsp:cNvPr id="0" name=""/>
        <dsp:cNvSpPr/>
      </dsp:nvSpPr>
      <dsp:spPr>
        <a:xfrm>
          <a:off x="1920875" y="2904117"/>
          <a:ext cx="7683500" cy="819109"/>
        </a:xfrm>
        <a:prstGeom prst="roundRect">
          <a:avLst>
            <a:gd name="adj" fmla="val 10000"/>
          </a:avLst>
        </a:prstGeom>
        <a:solidFill>
          <a:schemeClr val="accent2">
            <a:hueOff val="-3392975"/>
            <a:satOff val="11185"/>
            <a:lumOff val="11961"/>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By the help of Our Professor Dr. Yuan Jin </a:t>
          </a:r>
        </a:p>
      </dsp:txBody>
      <dsp:txXfrm>
        <a:off x="1944866" y="2928108"/>
        <a:ext cx="6459603" cy="771127"/>
      </dsp:txXfrm>
    </dsp:sp>
    <dsp:sp modelId="{4CE63284-071A-A146-A9A5-083BAFD33759}">
      <dsp:nvSpPr>
        <dsp:cNvPr id="0" name=""/>
        <dsp:cNvSpPr/>
      </dsp:nvSpPr>
      <dsp:spPr>
        <a:xfrm>
          <a:off x="7151078" y="627363"/>
          <a:ext cx="532421" cy="532421"/>
        </a:xfrm>
        <a:prstGeom prst="downArrow">
          <a:avLst>
            <a:gd name="adj1" fmla="val 55000"/>
            <a:gd name="adj2" fmla="val 45000"/>
          </a:avLst>
        </a:prstGeom>
        <a:solidFill>
          <a:schemeClr val="accent2">
            <a:tint val="40000"/>
            <a:alpha val="90000"/>
            <a:hueOff val="0"/>
            <a:satOff val="0"/>
            <a:lumOff val="0"/>
            <a:alphaOff val="0"/>
          </a:schemeClr>
        </a:solidFill>
        <a:ln w="15875"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1750" tIns="31750" rIns="31750" bIns="31750" numCol="1" spcCol="1270" anchor="ctr" anchorCtr="0">
          <a:noAutofit/>
        </a:bodyPr>
        <a:lstStyle/>
        <a:p>
          <a:pPr marL="0" lvl="0" indent="0" algn="ctr" defTabSz="1111250">
            <a:lnSpc>
              <a:spcPct val="90000"/>
            </a:lnSpc>
            <a:spcBef>
              <a:spcPct val="0"/>
            </a:spcBef>
            <a:spcAft>
              <a:spcPct val="35000"/>
            </a:spcAft>
            <a:buNone/>
          </a:pPr>
          <a:endParaRPr lang="en-US" sz="2500" kern="1200"/>
        </a:p>
      </dsp:txBody>
      <dsp:txXfrm>
        <a:off x="7270873" y="627363"/>
        <a:ext cx="292831" cy="400647"/>
      </dsp:txXfrm>
    </dsp:sp>
    <dsp:sp modelId="{B6893726-8BD0-C843-AEAF-C48A7DC11E0E}">
      <dsp:nvSpPr>
        <dsp:cNvPr id="0" name=""/>
        <dsp:cNvSpPr/>
      </dsp:nvSpPr>
      <dsp:spPr>
        <a:xfrm>
          <a:off x="7794571" y="1595402"/>
          <a:ext cx="532421" cy="532421"/>
        </a:xfrm>
        <a:prstGeom prst="downArrow">
          <a:avLst>
            <a:gd name="adj1" fmla="val 55000"/>
            <a:gd name="adj2" fmla="val 45000"/>
          </a:avLst>
        </a:prstGeom>
        <a:solidFill>
          <a:schemeClr val="accent2">
            <a:tint val="40000"/>
            <a:alpha val="90000"/>
            <a:hueOff val="-2096409"/>
            <a:satOff val="8402"/>
            <a:lumOff val="1248"/>
            <a:alphaOff val="0"/>
          </a:schemeClr>
        </a:solidFill>
        <a:ln w="15875" cap="flat" cmpd="sng" algn="ctr">
          <a:solidFill>
            <a:schemeClr val="accent2">
              <a:tint val="40000"/>
              <a:alpha val="90000"/>
              <a:hueOff val="-2096409"/>
              <a:satOff val="8402"/>
              <a:lumOff val="1248"/>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1750" tIns="31750" rIns="31750" bIns="31750" numCol="1" spcCol="1270" anchor="ctr" anchorCtr="0">
          <a:noAutofit/>
        </a:bodyPr>
        <a:lstStyle/>
        <a:p>
          <a:pPr marL="0" lvl="0" indent="0" algn="ctr" defTabSz="1111250">
            <a:lnSpc>
              <a:spcPct val="90000"/>
            </a:lnSpc>
            <a:spcBef>
              <a:spcPct val="0"/>
            </a:spcBef>
            <a:spcAft>
              <a:spcPct val="35000"/>
            </a:spcAft>
            <a:buNone/>
          </a:pPr>
          <a:endParaRPr lang="en-US" sz="2500" kern="1200"/>
        </a:p>
      </dsp:txBody>
      <dsp:txXfrm>
        <a:off x="7914366" y="1595402"/>
        <a:ext cx="292831" cy="400647"/>
      </dsp:txXfrm>
    </dsp:sp>
    <dsp:sp modelId="{0DDC49C0-A3AB-B849-B314-7236A2E152B2}">
      <dsp:nvSpPr>
        <dsp:cNvPr id="0" name=""/>
        <dsp:cNvSpPr/>
      </dsp:nvSpPr>
      <dsp:spPr>
        <a:xfrm>
          <a:off x="8428460" y="2563441"/>
          <a:ext cx="532421" cy="532421"/>
        </a:xfrm>
        <a:prstGeom prst="downArrow">
          <a:avLst>
            <a:gd name="adj1" fmla="val 55000"/>
            <a:gd name="adj2" fmla="val 45000"/>
          </a:avLst>
        </a:prstGeom>
        <a:solidFill>
          <a:schemeClr val="accent2">
            <a:tint val="40000"/>
            <a:alpha val="90000"/>
            <a:hueOff val="-4192819"/>
            <a:satOff val="16804"/>
            <a:lumOff val="2495"/>
            <a:alphaOff val="0"/>
          </a:schemeClr>
        </a:solidFill>
        <a:ln w="15875" cap="flat" cmpd="sng" algn="ctr">
          <a:solidFill>
            <a:schemeClr val="accent2">
              <a:tint val="40000"/>
              <a:alpha val="90000"/>
              <a:hueOff val="-4192819"/>
              <a:satOff val="16804"/>
              <a:lumOff val="2495"/>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1750" tIns="31750" rIns="31750" bIns="31750" numCol="1" spcCol="1270" anchor="ctr" anchorCtr="0">
          <a:noAutofit/>
        </a:bodyPr>
        <a:lstStyle/>
        <a:p>
          <a:pPr marL="0" lvl="0" indent="0" algn="ctr" defTabSz="1111250">
            <a:lnSpc>
              <a:spcPct val="90000"/>
            </a:lnSpc>
            <a:spcBef>
              <a:spcPct val="0"/>
            </a:spcBef>
            <a:spcAft>
              <a:spcPct val="35000"/>
            </a:spcAft>
            <a:buNone/>
          </a:pPr>
          <a:endParaRPr lang="en-US" sz="2500" kern="1200"/>
        </a:p>
      </dsp:txBody>
      <dsp:txXfrm>
        <a:off x="8548255" y="2563441"/>
        <a:ext cx="292831" cy="400647"/>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6/7/layout/VerticalSolidActionList">
  <dgm:title val="Vertical Solid Action List"/>
  <dgm:desc val="Use to show non-sequential or grouped lists of information. Works well with large amounts of text. All text has the same level of emphasis, and direction is not implied."/>
  <dgm:catLst>
    <dgm:cat type="list"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 modelId="5">
          <dgm:prSet phldr="1"/>
        </dgm:pt>
        <dgm:pt modelId="51">
          <dgm:prSet phldr="1"/>
        </dgm:pt>
      </dgm:ptLst>
      <dgm:cxnLst>
        <dgm:cxn modelId="4" srcId="0" destId="1" srcOrd="0" destOrd="0"/>
        <dgm:cxn modelId="5" srcId="0" destId="2" srcOrd="1" destOrd="0"/>
        <dgm:cxn modelId="6" srcId="0" destId="3" srcOrd="2" destOrd="0"/>
        <dgm:cxn modelId="7" srcId="0" destId="4" srcOrd="3" destOrd="0"/>
        <dgm:cxn modelId="8" srcId="0" destId="5" srcOrd="4" destOrd="0"/>
        <dgm:cxn modelId="13" srcId="1" destId="11" srcOrd="0" destOrd="0"/>
        <dgm:cxn modelId="23" srcId="2" destId="21" srcOrd="0" destOrd="0"/>
        <dgm:cxn modelId="33" srcId="3" destId="31" srcOrd="0" destOrd="0"/>
        <dgm:cxn modelId="43" srcId="4" destId="41" srcOrd="0" destOrd="0"/>
        <dgm:cxn modelId="53" srcId="5" destId="5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6"/>
      <dgm:constr type="primFontSz" for="des" forName="parentText" op="equ" val="28"/>
      <dgm:constr type="primFontSz" for="des" forName="descendantText" refType="primFontSz" refFor="des" refForName="parentText" op="lte" fact="0.82"/>
      <dgm:constr type="primFontSz" for="des" forName="parentText" refType="primFontSz" refFor="des" refForName="descendantText" op="lte" fact="1.25"/>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2"/>
          <dgm:constr type="w" for="ch" forName="descendantText" refType="w" fact="0.8"/>
          <dgm:constr type="h" for="ch" forName="parentText" refType="h"/>
          <dgm:constr type="h" for="ch" forName="descendantText" refType="h" refFor="ch" refForName="parentText"/>
        </dgm:constrLst>
        <dgm:ruleLst/>
        <dgm:layoutNode name="parentText" styleLbl="alignNode1">
          <dgm:varLst>
            <dgm:chMax val="1"/>
            <dgm:bulletEnabled/>
          </dgm:varLst>
          <dgm:alg type="tx"/>
          <dgm:shape xmlns:r="http://schemas.openxmlformats.org/officeDocument/2006/relationships" type="rect" r:blip="" zOrderOff="3">
            <dgm:adjLst/>
          </dgm:shape>
          <dgm:presOf axis="self" ptType="node"/>
          <dgm:constrLst>
            <dgm:constr type="tMarg" refType="h" fact="0.28"/>
            <dgm:constr type="bMarg" refType="h" fact="0.28"/>
            <dgm:constr type="lMarg" refType="w" fact="0.15"/>
            <dgm:constr type="rMarg" refType="w" fact="0.15"/>
          </dgm:constrLst>
          <dgm:ruleLst>
            <dgm:rule type="primFontSz" val="15" fact="NaN" max="NaN"/>
          </dgm:ruleLst>
        </dgm:layoutNode>
        <dgm:layoutNode name="descendantText" styleLbl="alignAccFollowNode1">
          <dgm:varLst>
            <dgm:bulletEnabled/>
          </dgm:varLst>
          <dgm:alg type="tx">
            <dgm:param type="stBulletLvl" val="0"/>
            <dgm:param type="parTxLTRAlign" val="l"/>
            <dgm:param type="shpTxLTRAlignCh" val="l"/>
            <dgm:param type="parTxRTLAlign" val="r"/>
            <dgm:param type="shpTxRTLAlignCh" val="r"/>
          </dgm:alg>
          <dgm:choose name="Name10">
            <dgm:if name="Name11" func="var" arg="dir" op="equ" val="norm">
              <dgm:shape xmlns:r="http://schemas.openxmlformats.org/officeDocument/2006/relationships" type="rect" r:blip="">
                <dgm:adjLst/>
              </dgm:shape>
            </dgm:if>
            <dgm:else name="Name12">
              <dgm:shape xmlns:r="http://schemas.openxmlformats.org/officeDocument/2006/relationships" type="rect" r:blip="">
                <dgm:adjLst/>
              </dgm:shape>
            </dgm:else>
          </dgm:choose>
          <dgm:presOf axis="des" ptType="node"/>
          <dgm:constrLst>
            <dgm:constr type="primFontSz" val="24"/>
            <dgm:constr type="lMarg" refType="w" fact="0.055"/>
            <dgm:constr type="rMarg" refType="w" fact="0.055"/>
            <dgm:constr type="tMarg" refType="h" fact="0.72"/>
            <dgm:constr type="bMarg" refType="h" fact="0.72"/>
          </dgm:constrLst>
          <dgm:ruleLst>
            <dgm:rule type="primFontSz" val="11" fact="NaN" max="NaN"/>
          </dgm:ruleLst>
        </dgm:layoutNod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C5E01CF-D8FE-4C84-8365-8B950336D17B}" type="datetimeFigureOut">
              <a:rPr lang="en-US" smtClean="0"/>
              <a:t>3/21/2024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5114983-EE50-45A3-86D8-3BEC5E63BE91}" type="slidenum">
              <a:rPr lang="en-US" smtClean="0"/>
              <a:t>‹#›</a:t>
            </a:fld>
            <a:endParaRPr lang="en-US"/>
          </a:p>
        </p:txBody>
      </p:sp>
    </p:spTree>
    <p:extLst>
      <p:ext uri="{BB962C8B-B14F-4D97-AF65-F5344CB8AC3E}">
        <p14:creationId xmlns:p14="http://schemas.microsoft.com/office/powerpoint/2010/main" val="28259809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5114983-EE50-45A3-86D8-3BEC5E63BE91}" type="slidenum">
              <a:rPr lang="en-US" smtClean="0"/>
              <a:t>5</a:t>
            </a:fld>
            <a:endParaRPr lang="en-US"/>
          </a:p>
        </p:txBody>
      </p:sp>
    </p:spTree>
    <p:extLst>
      <p:ext uri="{BB962C8B-B14F-4D97-AF65-F5344CB8AC3E}">
        <p14:creationId xmlns:p14="http://schemas.microsoft.com/office/powerpoint/2010/main" val="32284752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a:solidFill>
                  <a:srgbClr val="ECECEC"/>
                </a:solidFill>
                <a:effectLst/>
                <a:latin typeface="Söhne"/>
              </a:rPr>
              <a:t>From the confusion matrix, we found that the overall accuracy is 82%. In this case, the positive class is ‘Other car'. The prediction accuracy for the Sports category is 62.5%, which isn't too bad. Since the p-value is significant, we can accept this model.</a:t>
            </a:r>
            <a:endParaRPr lang="en-US"/>
          </a:p>
          <a:p>
            <a:endParaRPr lang="en-US"/>
          </a:p>
        </p:txBody>
      </p:sp>
      <p:sp>
        <p:nvSpPr>
          <p:cNvPr id="4" name="Slide Number Placeholder 3"/>
          <p:cNvSpPr>
            <a:spLocks noGrp="1"/>
          </p:cNvSpPr>
          <p:nvPr>
            <p:ph type="sldNum" sz="quarter" idx="5"/>
          </p:nvPr>
        </p:nvSpPr>
        <p:spPr/>
        <p:txBody>
          <a:bodyPr/>
          <a:lstStyle/>
          <a:p>
            <a:fld id="{25114983-EE50-45A3-86D8-3BEC5E63BE91}" type="slidenum">
              <a:rPr lang="en-US" smtClean="0"/>
              <a:t>16</a:t>
            </a:fld>
            <a:endParaRPr lang="en-US"/>
          </a:p>
        </p:txBody>
      </p:sp>
    </p:spTree>
    <p:extLst>
      <p:ext uri="{BB962C8B-B14F-4D97-AF65-F5344CB8AC3E}">
        <p14:creationId xmlns:p14="http://schemas.microsoft.com/office/powerpoint/2010/main" val="17604013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a:solidFill>
                  <a:srgbClr val="ECECEC"/>
                </a:solidFill>
                <a:effectLst/>
                <a:latin typeface="Söhne"/>
              </a:rPr>
              <a:t>From the confusion matrix, we found that the overall accuracy is 79%. In this case, the positive class is ‘Other car'. The prediction accuracy for the Sports category is 51%, which is bad. Since the p-value is insignificant, we can  reject this model.</a:t>
            </a:r>
            <a:endParaRPr lang="en-US"/>
          </a:p>
          <a:p>
            <a:endParaRPr lang="en-US"/>
          </a:p>
        </p:txBody>
      </p:sp>
      <p:sp>
        <p:nvSpPr>
          <p:cNvPr id="4" name="Slide Number Placeholder 3"/>
          <p:cNvSpPr>
            <a:spLocks noGrp="1"/>
          </p:cNvSpPr>
          <p:nvPr>
            <p:ph type="sldNum" sz="quarter" idx="5"/>
          </p:nvPr>
        </p:nvSpPr>
        <p:spPr/>
        <p:txBody>
          <a:bodyPr/>
          <a:lstStyle/>
          <a:p>
            <a:fld id="{25114983-EE50-45A3-86D8-3BEC5E63BE91}" type="slidenum">
              <a:rPr lang="en-US" smtClean="0"/>
              <a:t>17</a:t>
            </a:fld>
            <a:endParaRPr lang="en-US"/>
          </a:p>
        </p:txBody>
      </p:sp>
    </p:spTree>
    <p:extLst>
      <p:ext uri="{BB962C8B-B14F-4D97-AF65-F5344CB8AC3E}">
        <p14:creationId xmlns:p14="http://schemas.microsoft.com/office/powerpoint/2010/main" val="15694314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a:effectLst/>
                <a:latin typeface="Segoe UI" panose="020B0502040204020203" pitchFamily="34" charset="0"/>
              </a:rPr>
              <a:t>We have got this dataset from the GPT-3.5 Turbo model. The dataset is not well-formatted for machine learning models. We need to create a structured </a:t>
            </a:r>
            <a:r>
              <a:rPr lang="en-US" sz="1800" err="1">
                <a:effectLst/>
                <a:latin typeface="Segoe UI" panose="020B0502040204020203" pitchFamily="34" charset="0"/>
              </a:rPr>
              <a:t>dataframe</a:t>
            </a:r>
            <a:r>
              <a:rPr lang="en-US" sz="1800">
                <a:effectLst/>
                <a:latin typeface="Segoe UI" panose="020B0502040204020203" pitchFamily="34" charset="0"/>
              </a:rPr>
              <a:t> for our ML model.</a:t>
            </a:r>
            <a:endParaRPr lang="en-US" sz="1800">
              <a:effectLst/>
              <a:latin typeface="Arial" panose="020B0604020202020204" pitchFamily="34" charset="0"/>
            </a:endParaRPr>
          </a:p>
          <a:p>
            <a:endParaRPr lang="en-US"/>
          </a:p>
        </p:txBody>
      </p:sp>
      <p:sp>
        <p:nvSpPr>
          <p:cNvPr id="4" name="Slide Number Placeholder 3"/>
          <p:cNvSpPr>
            <a:spLocks noGrp="1"/>
          </p:cNvSpPr>
          <p:nvPr>
            <p:ph type="sldNum" sz="quarter" idx="5"/>
          </p:nvPr>
        </p:nvSpPr>
        <p:spPr/>
        <p:txBody>
          <a:bodyPr/>
          <a:lstStyle/>
          <a:p>
            <a:fld id="{25114983-EE50-45A3-86D8-3BEC5E63BE91}" type="slidenum">
              <a:rPr lang="en-US" smtClean="0"/>
              <a:t>8</a:t>
            </a:fld>
            <a:endParaRPr lang="en-US"/>
          </a:p>
        </p:txBody>
      </p:sp>
    </p:spTree>
    <p:extLst>
      <p:ext uri="{BB962C8B-B14F-4D97-AF65-F5344CB8AC3E}">
        <p14:creationId xmlns:p14="http://schemas.microsoft.com/office/powerpoint/2010/main" val="5698105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a:effectLst/>
                <a:latin typeface="Segoe UI" panose="020B0502040204020203" pitchFamily="34" charset="0"/>
              </a:rPr>
              <a:t>Here, we have used Python code to give the dataset a well-structured format for ML Model</a:t>
            </a:r>
            <a:endParaRPr lang="en-US"/>
          </a:p>
        </p:txBody>
      </p:sp>
      <p:sp>
        <p:nvSpPr>
          <p:cNvPr id="4" name="Slide Number Placeholder 3"/>
          <p:cNvSpPr>
            <a:spLocks noGrp="1"/>
          </p:cNvSpPr>
          <p:nvPr>
            <p:ph type="sldNum" sz="quarter" idx="5"/>
          </p:nvPr>
        </p:nvSpPr>
        <p:spPr/>
        <p:txBody>
          <a:bodyPr/>
          <a:lstStyle/>
          <a:p>
            <a:fld id="{25114983-EE50-45A3-86D8-3BEC5E63BE91}" type="slidenum">
              <a:rPr lang="en-US" smtClean="0"/>
              <a:t>9</a:t>
            </a:fld>
            <a:endParaRPr lang="en-US"/>
          </a:p>
        </p:txBody>
      </p:sp>
    </p:spTree>
    <p:extLst>
      <p:ext uri="{BB962C8B-B14F-4D97-AF65-F5344CB8AC3E}">
        <p14:creationId xmlns:p14="http://schemas.microsoft.com/office/powerpoint/2010/main" val="7885629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a:effectLst/>
                <a:latin typeface="Segoe UI" panose="020B0502040204020203" pitchFamily="34" charset="0"/>
              </a:rPr>
              <a:t>Now we have a dataset that contains only the independent features, because we are not dealership sales experts. That's why we have contacted the sales manager at Gilman Subaru dealership, who can accurately identify the outcomes based on his 20 years of sales experience. Gilman Subaru is one of the largest car dealerships in Houston, Texas.</a:t>
            </a:r>
            <a:endParaRPr lang="en-US" sz="1800">
              <a:effectLst/>
              <a:latin typeface="Arial" panose="020B0604020202020204" pitchFamily="34" charset="0"/>
            </a:endParaRPr>
          </a:p>
          <a:p>
            <a:endParaRPr lang="en-US"/>
          </a:p>
        </p:txBody>
      </p:sp>
      <p:sp>
        <p:nvSpPr>
          <p:cNvPr id="4" name="Slide Number Placeholder 3"/>
          <p:cNvSpPr>
            <a:spLocks noGrp="1"/>
          </p:cNvSpPr>
          <p:nvPr>
            <p:ph type="sldNum" sz="quarter" idx="5"/>
          </p:nvPr>
        </p:nvSpPr>
        <p:spPr/>
        <p:txBody>
          <a:bodyPr/>
          <a:lstStyle/>
          <a:p>
            <a:fld id="{25114983-EE50-45A3-86D8-3BEC5E63BE91}" type="slidenum">
              <a:rPr lang="en-US" smtClean="0"/>
              <a:t>10</a:t>
            </a:fld>
            <a:endParaRPr lang="en-US"/>
          </a:p>
        </p:txBody>
      </p:sp>
    </p:spTree>
    <p:extLst>
      <p:ext uri="{BB962C8B-B14F-4D97-AF65-F5344CB8AC3E}">
        <p14:creationId xmlns:p14="http://schemas.microsoft.com/office/powerpoint/2010/main" val="3791886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a:effectLst/>
                <a:latin typeface="Segoe UI" panose="020B0502040204020203" pitchFamily="34" charset="0"/>
              </a:rPr>
              <a:t>The dimensions of our original dataset are 5:48, so the 48 observations are not sufficient for ML models. That's why we contacted our professor, Dr. Yuan Jin, and she up-sampled our dataset from 48 observations to 1000 observations.</a:t>
            </a:r>
            <a:endParaRPr lang="en-US" sz="1800">
              <a:effectLst/>
              <a:latin typeface="Arial" panose="020B0604020202020204" pitchFamily="34" charset="0"/>
            </a:endParaRPr>
          </a:p>
          <a:p>
            <a:endParaRPr lang="en-US"/>
          </a:p>
        </p:txBody>
      </p:sp>
      <p:sp>
        <p:nvSpPr>
          <p:cNvPr id="4" name="Slide Number Placeholder 3"/>
          <p:cNvSpPr>
            <a:spLocks noGrp="1"/>
          </p:cNvSpPr>
          <p:nvPr>
            <p:ph type="sldNum" sz="quarter" idx="5"/>
          </p:nvPr>
        </p:nvSpPr>
        <p:spPr/>
        <p:txBody>
          <a:bodyPr/>
          <a:lstStyle/>
          <a:p>
            <a:fld id="{25114983-EE50-45A3-86D8-3BEC5E63BE91}" type="slidenum">
              <a:rPr lang="en-US" smtClean="0"/>
              <a:t>11</a:t>
            </a:fld>
            <a:endParaRPr lang="en-US"/>
          </a:p>
        </p:txBody>
      </p:sp>
    </p:spTree>
    <p:extLst>
      <p:ext uri="{BB962C8B-B14F-4D97-AF65-F5344CB8AC3E}">
        <p14:creationId xmlns:p14="http://schemas.microsoft.com/office/powerpoint/2010/main" val="41071173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a:effectLst/>
                <a:latin typeface="Segoe UI" panose="020B0502040204020203" pitchFamily="34" charset="0"/>
              </a:rPr>
              <a:t>We already know that the outcome of our dataset has 2 categories, so we need to perform classification analysis. That's why we first select a classification tree ML model. After running the model, we get this decision tree. To understand this tree, first, we need to understand concepts like Entropy or Gini impurity and Gain. This model calculates the gain based on entropy and errors. Entropy is calculated from the probability of the variables' categories, and these calculations have specific mathematical equations. </a:t>
            </a:r>
            <a:br>
              <a:rPr lang="en-US" sz="1800">
                <a:effectLst/>
                <a:latin typeface="Segoe UI" panose="020B0502040204020203" pitchFamily="34" charset="0"/>
              </a:rPr>
            </a:br>
            <a:br>
              <a:rPr lang="en-US" sz="1800">
                <a:effectLst/>
                <a:latin typeface="Segoe UI" panose="020B0502040204020203" pitchFamily="34" charset="0"/>
              </a:rPr>
            </a:br>
            <a:r>
              <a:rPr lang="en-US" sz="1800">
                <a:effectLst/>
                <a:latin typeface="Segoe UI" panose="020B0502040204020203" pitchFamily="34" charset="0"/>
              </a:rPr>
              <a:t>Here, our model selects 'Preferred car type' as the initial node, which means the gain of this feature is maximum among the other features. If any node has zero entropy, that means this node is not splitting anymore, and then it will be a leaf. If the Entropy of the node is greater than zero, then it should be split.</a:t>
            </a:r>
            <a:endParaRPr lang="en-US" sz="1800">
              <a:effectLst/>
              <a:latin typeface="Arial" panose="020B0604020202020204" pitchFamily="34" charset="0"/>
            </a:endParaRPr>
          </a:p>
          <a:p>
            <a:endParaRPr lang="en-US"/>
          </a:p>
        </p:txBody>
      </p:sp>
      <p:sp>
        <p:nvSpPr>
          <p:cNvPr id="4" name="Slide Number Placeholder 3"/>
          <p:cNvSpPr>
            <a:spLocks noGrp="1"/>
          </p:cNvSpPr>
          <p:nvPr>
            <p:ph type="sldNum" sz="quarter" idx="5"/>
          </p:nvPr>
        </p:nvSpPr>
        <p:spPr/>
        <p:txBody>
          <a:bodyPr/>
          <a:lstStyle/>
          <a:p>
            <a:fld id="{25114983-EE50-45A3-86D8-3BEC5E63BE91}" type="slidenum">
              <a:rPr lang="en-US" smtClean="0"/>
              <a:t>12</a:t>
            </a:fld>
            <a:endParaRPr lang="en-US"/>
          </a:p>
        </p:txBody>
      </p:sp>
    </p:spTree>
    <p:extLst>
      <p:ext uri="{BB962C8B-B14F-4D97-AF65-F5344CB8AC3E}">
        <p14:creationId xmlns:p14="http://schemas.microsoft.com/office/powerpoint/2010/main" val="23236456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a:solidFill>
                  <a:srgbClr val="ECECEC"/>
                </a:solidFill>
                <a:effectLst/>
                <a:latin typeface="Söhne"/>
              </a:rPr>
              <a:t>From the confusion matrix, we found that the overall accuracy is 80%. In this case, the positive class is 'Sports type car'. The prediction accuracy for the Sports category is 66%, which isn't too bad. Since the p-value is significant, we can accept this model.</a:t>
            </a:r>
            <a:endParaRPr lang="en-US"/>
          </a:p>
        </p:txBody>
      </p:sp>
      <p:sp>
        <p:nvSpPr>
          <p:cNvPr id="4" name="Slide Number Placeholder 3"/>
          <p:cNvSpPr>
            <a:spLocks noGrp="1"/>
          </p:cNvSpPr>
          <p:nvPr>
            <p:ph type="sldNum" sz="quarter" idx="5"/>
          </p:nvPr>
        </p:nvSpPr>
        <p:spPr/>
        <p:txBody>
          <a:bodyPr/>
          <a:lstStyle/>
          <a:p>
            <a:fld id="{25114983-EE50-45A3-86D8-3BEC5E63BE91}" type="slidenum">
              <a:rPr lang="en-US" smtClean="0"/>
              <a:t>13</a:t>
            </a:fld>
            <a:endParaRPr lang="en-US"/>
          </a:p>
        </p:txBody>
      </p:sp>
    </p:spTree>
    <p:extLst>
      <p:ext uri="{BB962C8B-B14F-4D97-AF65-F5344CB8AC3E}">
        <p14:creationId xmlns:p14="http://schemas.microsoft.com/office/powerpoint/2010/main" val="39199174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a:solidFill>
                  <a:srgbClr val="ECECEC"/>
                </a:solidFill>
                <a:effectLst/>
                <a:latin typeface="Söhne"/>
              </a:rPr>
              <a:t>From the confusion matrix, we found that the overall accuracy is 80%. In this case, the positive class is 'Sports type car'. The prediction accuracy for the Sports category is 66%, which isn't too bad. Since the p-value is significant, we can accept this model.</a:t>
            </a:r>
            <a:endParaRPr lang="en-US"/>
          </a:p>
          <a:p>
            <a:endParaRPr lang="en-US"/>
          </a:p>
        </p:txBody>
      </p:sp>
      <p:sp>
        <p:nvSpPr>
          <p:cNvPr id="4" name="Slide Number Placeholder 3"/>
          <p:cNvSpPr>
            <a:spLocks noGrp="1"/>
          </p:cNvSpPr>
          <p:nvPr>
            <p:ph type="sldNum" sz="quarter" idx="5"/>
          </p:nvPr>
        </p:nvSpPr>
        <p:spPr/>
        <p:txBody>
          <a:bodyPr/>
          <a:lstStyle/>
          <a:p>
            <a:fld id="{25114983-EE50-45A3-86D8-3BEC5E63BE91}" type="slidenum">
              <a:rPr lang="en-US" smtClean="0"/>
              <a:t>14</a:t>
            </a:fld>
            <a:endParaRPr lang="en-US"/>
          </a:p>
        </p:txBody>
      </p:sp>
    </p:spTree>
    <p:extLst>
      <p:ext uri="{BB962C8B-B14F-4D97-AF65-F5344CB8AC3E}">
        <p14:creationId xmlns:p14="http://schemas.microsoft.com/office/powerpoint/2010/main" val="31587905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a:solidFill>
                  <a:srgbClr val="ECECEC"/>
                </a:solidFill>
                <a:effectLst/>
                <a:latin typeface="Söhne"/>
              </a:rPr>
              <a:t>From the confusion matrix, we found that the overall accuracy is 80%. In this case, the positive class is 'Sports type car'. The prediction accuracy for the Sports category is 66%, which isn't too bad. Since the p-value is significant, we can accept this model.</a:t>
            </a:r>
            <a:endParaRPr lang="en-US"/>
          </a:p>
          <a:p>
            <a:endParaRPr lang="en-US"/>
          </a:p>
        </p:txBody>
      </p:sp>
      <p:sp>
        <p:nvSpPr>
          <p:cNvPr id="4" name="Slide Number Placeholder 3"/>
          <p:cNvSpPr>
            <a:spLocks noGrp="1"/>
          </p:cNvSpPr>
          <p:nvPr>
            <p:ph type="sldNum" sz="quarter" idx="5"/>
          </p:nvPr>
        </p:nvSpPr>
        <p:spPr/>
        <p:txBody>
          <a:bodyPr/>
          <a:lstStyle/>
          <a:p>
            <a:fld id="{25114983-EE50-45A3-86D8-3BEC5E63BE91}" type="slidenum">
              <a:rPr lang="en-US" smtClean="0"/>
              <a:t>15</a:t>
            </a:fld>
            <a:endParaRPr lang="en-US"/>
          </a:p>
        </p:txBody>
      </p:sp>
    </p:spTree>
    <p:extLst>
      <p:ext uri="{BB962C8B-B14F-4D97-AF65-F5344CB8AC3E}">
        <p14:creationId xmlns:p14="http://schemas.microsoft.com/office/powerpoint/2010/main" val="15917223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GB"/>
              <a:t>Click to edit Master title style</a:t>
            </a:r>
            <a:endParaRPr lang="en-US"/>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p:cNvSpPr>
            <a:spLocks noGrp="1"/>
          </p:cNvSpPr>
          <p:nvPr>
            <p:ph type="dt" sz="half" idx="10"/>
          </p:nvPr>
        </p:nvSpPr>
        <p:spPr/>
        <p:txBody>
          <a:bodyPr/>
          <a:lstStyle/>
          <a:p>
            <a:fld id="{D1F0DE57-E99E-4169-A91F-2D28E096305C}" type="datetimeFigureOut">
              <a:rPr lang="en-IN" smtClean="0"/>
              <a:t>21-03-2024</a:t>
            </a:fld>
            <a:endParaRPr lang="en-IN"/>
          </a:p>
        </p:txBody>
      </p:sp>
      <p:sp>
        <p:nvSpPr>
          <p:cNvPr id="5" name="Footer Placeholder 4"/>
          <p:cNvSpPr>
            <a:spLocks noGrp="1"/>
          </p:cNvSpPr>
          <p:nvPr>
            <p:ph type="ftr" sz="quarter" idx="11"/>
          </p:nvPr>
        </p:nvSpPr>
        <p:spPr>
          <a:xfrm>
            <a:off x="2416500" y="329307"/>
            <a:ext cx="4973915" cy="309201"/>
          </a:xfrm>
        </p:spPr>
        <p:txBody>
          <a:bodyPr/>
          <a:lstStyle/>
          <a:p>
            <a:endParaRPr lang="en-IN"/>
          </a:p>
        </p:txBody>
      </p:sp>
      <p:sp>
        <p:nvSpPr>
          <p:cNvPr id="6" name="Slide Number Placeholder 5"/>
          <p:cNvSpPr>
            <a:spLocks noGrp="1"/>
          </p:cNvSpPr>
          <p:nvPr>
            <p:ph type="sldNum" sz="quarter" idx="12"/>
          </p:nvPr>
        </p:nvSpPr>
        <p:spPr>
          <a:xfrm>
            <a:off x="1437664" y="798973"/>
            <a:ext cx="811019" cy="503578"/>
          </a:xfrm>
        </p:spPr>
        <p:txBody>
          <a:bodyPr/>
          <a:lstStyle/>
          <a:p>
            <a:fld id="{80DDCE18-983F-44A7-9D19-9401C3FBE566}" type="slidenum">
              <a:rPr lang="en-IN" smtClean="0"/>
              <a:t>‹#›</a:t>
            </a:fld>
            <a:endParaRPr lang="en-IN"/>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7279526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D1F0DE57-E99E-4169-A91F-2D28E096305C}" type="datetimeFigureOut">
              <a:rPr lang="en-IN" smtClean="0"/>
              <a:t>21-03-2024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0DDCE18-983F-44A7-9D19-9401C3FBE566}" type="slidenum">
              <a:rPr lang="en-IN" smtClean="0"/>
              <a:t>‹#›</a:t>
            </a:fld>
            <a:endParaRPr lang="en-IN"/>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3411881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GB"/>
              <a:t>Click to edit Master title style</a:t>
            </a:r>
            <a:endParaRPr lang="en-US"/>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D1F0DE57-E99E-4169-A91F-2D28E096305C}" type="datetimeFigureOut">
              <a:rPr lang="en-IN" smtClean="0"/>
              <a:t>21-03-2024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0DDCE18-983F-44A7-9D19-9401C3FBE566}" type="slidenum">
              <a:rPr lang="en-IN" smtClean="0"/>
              <a:t>‹#›</a:t>
            </a:fld>
            <a:endParaRPr lang="en-IN"/>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13724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idx="1"/>
          </p:nvPr>
        </p:nvSpPr>
        <p:spPr/>
        <p:txBody>
          <a:bodyPr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D1F0DE57-E99E-4169-A91F-2D28E096305C}" type="datetimeFigureOut">
              <a:rPr lang="en-IN" smtClean="0"/>
              <a:t>21-03-2024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0DDCE18-983F-44A7-9D19-9401C3FBE566}" type="slidenum">
              <a:rPr lang="en-IN" smtClean="0"/>
              <a:t>‹#›</a:t>
            </a:fld>
            <a:endParaRPr lang="en-IN"/>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6077850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GB"/>
              <a:t>Click to edit Master title style</a:t>
            </a:r>
            <a:endParaRPr lang="en-US"/>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D1F0DE57-E99E-4169-A91F-2D28E096305C}" type="datetimeFigureOut">
              <a:rPr lang="en-IN" smtClean="0"/>
              <a:t>21-03-2024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0DDCE18-983F-44A7-9D19-9401C3FBE566}" type="slidenum">
              <a:rPr lang="en-IN" smtClean="0"/>
              <a:t>‹#›</a:t>
            </a:fld>
            <a:endParaRPr lang="en-IN"/>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9724243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GB"/>
              <a:t>Click to edit Master title style</a:t>
            </a:r>
            <a:endParaRPr lang="en-US"/>
          </a:p>
        </p:txBody>
      </p:sp>
      <p:sp>
        <p:nvSpPr>
          <p:cNvPr id="3" name="Content Placeholder 2"/>
          <p:cNvSpPr>
            <a:spLocks noGrp="1"/>
          </p:cNvSpPr>
          <p:nvPr>
            <p:ph sz="half" idx="1"/>
          </p:nvPr>
        </p:nvSpPr>
        <p:spPr>
          <a:xfrm>
            <a:off x="1447331" y="2010878"/>
            <a:ext cx="4645152" cy="344859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p:cNvSpPr>
            <a:spLocks noGrp="1"/>
          </p:cNvSpPr>
          <p:nvPr>
            <p:ph sz="half" idx="2"/>
          </p:nvPr>
        </p:nvSpPr>
        <p:spPr>
          <a:xfrm>
            <a:off x="6413771" y="2017343"/>
            <a:ext cx="4645152" cy="344152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p:cNvSpPr>
            <a:spLocks noGrp="1"/>
          </p:cNvSpPr>
          <p:nvPr>
            <p:ph type="dt" sz="half" idx="10"/>
          </p:nvPr>
        </p:nvSpPr>
        <p:spPr/>
        <p:txBody>
          <a:bodyPr/>
          <a:lstStyle/>
          <a:p>
            <a:fld id="{D1F0DE57-E99E-4169-A91F-2D28E096305C}" type="datetimeFigureOut">
              <a:rPr lang="en-IN" smtClean="0"/>
              <a:t>21-03-2024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0DDCE18-983F-44A7-9D19-9401C3FBE566}" type="slidenum">
              <a:rPr lang="en-IN" smtClean="0"/>
              <a:t>‹#›</a:t>
            </a:fld>
            <a:endParaRPr lang="en-IN"/>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496531163"/>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GB"/>
              <a:t>Click to edit Master title style</a:t>
            </a:r>
            <a:endParaRPr lang="en-US"/>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p:cNvSpPr>
            <a:spLocks noGrp="1"/>
          </p:cNvSpPr>
          <p:nvPr>
            <p:ph type="dt" sz="half" idx="10"/>
          </p:nvPr>
        </p:nvSpPr>
        <p:spPr/>
        <p:txBody>
          <a:bodyPr/>
          <a:lstStyle/>
          <a:p>
            <a:fld id="{D1F0DE57-E99E-4169-A91F-2D28E096305C}" type="datetimeFigureOut">
              <a:rPr lang="en-IN" smtClean="0"/>
              <a:t>21-03-2024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80DDCE18-983F-44A7-9D19-9401C3FBE566}" type="slidenum">
              <a:rPr lang="en-IN" smtClean="0"/>
              <a:t>‹#›</a:t>
            </a:fld>
            <a:endParaRPr lang="en-IN"/>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0059039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Date Placeholder 2"/>
          <p:cNvSpPr>
            <a:spLocks noGrp="1"/>
          </p:cNvSpPr>
          <p:nvPr>
            <p:ph type="dt" sz="half" idx="10"/>
          </p:nvPr>
        </p:nvSpPr>
        <p:spPr/>
        <p:txBody>
          <a:bodyPr/>
          <a:lstStyle/>
          <a:p>
            <a:fld id="{D1F0DE57-E99E-4169-A91F-2D28E096305C}" type="datetimeFigureOut">
              <a:rPr lang="en-IN" smtClean="0"/>
              <a:t>21-03-2024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80DDCE18-983F-44A7-9D19-9401C3FBE566}" type="slidenum">
              <a:rPr lang="en-IN" smtClean="0"/>
              <a:t>‹#›</a:t>
            </a:fld>
            <a:endParaRPr lang="en-IN"/>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4037522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1F0DE57-E99E-4169-A91F-2D28E096305C}" type="datetimeFigureOut">
              <a:rPr lang="en-IN" smtClean="0"/>
              <a:t>21-03-2024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80DDCE18-983F-44A7-9D19-9401C3FBE566}" type="slidenum">
              <a:rPr lang="en-IN" smtClean="0"/>
              <a:t>‹#›</a:t>
            </a:fld>
            <a:endParaRPr lang="en-IN"/>
          </a:p>
        </p:txBody>
      </p:sp>
    </p:spTree>
    <p:extLst>
      <p:ext uri="{BB962C8B-B14F-4D97-AF65-F5344CB8AC3E}">
        <p14:creationId xmlns:p14="http://schemas.microsoft.com/office/powerpoint/2010/main" val="42050865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GB"/>
              <a:t>Click to edit Master title style</a:t>
            </a:r>
            <a:endParaRPr lang="en-US"/>
          </a:p>
        </p:txBody>
      </p:sp>
      <p:sp>
        <p:nvSpPr>
          <p:cNvPr id="3" name="Content Placeholder 2"/>
          <p:cNvSpPr>
            <a:spLocks noGrp="1"/>
          </p:cNvSpPr>
          <p:nvPr>
            <p:ph idx="1"/>
          </p:nvPr>
        </p:nvSpPr>
        <p:spPr>
          <a:xfrm>
            <a:off x="5043714" y="798974"/>
            <a:ext cx="6012470" cy="4658826"/>
          </a:xfrm>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D1F0DE57-E99E-4169-A91F-2D28E096305C}" type="datetimeFigureOut">
              <a:rPr lang="en-IN" smtClean="0"/>
              <a:t>21-03-2024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0DDCE18-983F-44A7-9D19-9401C3FBE566}" type="slidenum">
              <a:rPr lang="en-IN" smtClean="0"/>
              <a:t>‹#›</a:t>
            </a:fld>
            <a:endParaRPr lang="en-IN"/>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283790356"/>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GB"/>
              <a:t>Click to edit Master title style</a:t>
            </a:r>
            <a:endParaRPr lang="en-US"/>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D1F0DE57-E99E-4169-A91F-2D28E096305C}" type="datetimeFigureOut">
              <a:rPr lang="en-IN" smtClean="0"/>
              <a:t>21-03-2024</a:t>
            </a:fld>
            <a:endParaRPr lang="en-IN"/>
          </a:p>
        </p:txBody>
      </p:sp>
      <p:sp>
        <p:nvSpPr>
          <p:cNvPr id="6" name="Footer Placeholder 5"/>
          <p:cNvSpPr>
            <a:spLocks noGrp="1"/>
          </p:cNvSpPr>
          <p:nvPr>
            <p:ph type="ftr" sz="quarter" idx="11"/>
          </p:nvPr>
        </p:nvSpPr>
        <p:spPr>
          <a:xfrm>
            <a:off x="1447382" y="318640"/>
            <a:ext cx="5541004" cy="320931"/>
          </a:xfrm>
        </p:spPr>
        <p:txBody>
          <a:bodyPr/>
          <a:lstStyle/>
          <a:p>
            <a:endParaRPr lang="en-US"/>
          </a:p>
        </p:txBody>
      </p:sp>
      <p:sp>
        <p:nvSpPr>
          <p:cNvPr id="7" name="Slide Number Placeholder 6"/>
          <p:cNvSpPr>
            <a:spLocks noGrp="1"/>
          </p:cNvSpPr>
          <p:nvPr>
            <p:ph type="sldNum" sz="quarter" idx="12"/>
          </p:nvPr>
        </p:nvSpPr>
        <p:spPr/>
        <p:txBody>
          <a:bodyPr/>
          <a:lstStyle/>
          <a:p>
            <a:fld id="{80DDCE18-983F-44A7-9D19-9401C3FBE566}" type="slidenum">
              <a:rPr lang="en-IN" smtClean="0"/>
              <a:t>‹#›</a:t>
            </a:fld>
            <a:endParaRPr lang="en-IN"/>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9919652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GB"/>
              <a:t>Click to edit Master title style</a:t>
            </a:r>
            <a:endParaRPr lang="en-US"/>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D1F0DE57-E99E-4169-A91F-2D28E096305C}" type="datetimeFigureOut">
              <a:rPr lang="en-IN" smtClean="0"/>
              <a:t>21-03-2024</a:t>
            </a:fld>
            <a:endParaRPr lang="en-IN"/>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80DDCE18-983F-44A7-9D19-9401C3FBE566}" type="slidenum">
              <a:rPr lang="en-IN" smtClean="0"/>
              <a:t>‹#›</a:t>
            </a:fld>
            <a:endParaRPr lang="en-IN"/>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98082641"/>
      </p:ext>
    </p:extLst>
  </p:cSld>
  <p:clrMap bg1="lt1" tx1="dk1" bg2="lt2" tx2="dk2" accent1="accent1" accent2="accent2" accent3="accent3" accent4="accent4" accent5="accent5" accent6="accent6" hlink="hlink" folHlink="folHlink"/>
  <p:sldLayoutIdLst>
    <p:sldLayoutId id="2147484400" r:id="rId1"/>
    <p:sldLayoutId id="2147484401" r:id="rId2"/>
    <p:sldLayoutId id="2147484402" r:id="rId3"/>
    <p:sldLayoutId id="2147484403" r:id="rId4"/>
    <p:sldLayoutId id="2147484404" r:id="rId5"/>
    <p:sldLayoutId id="2147484405" r:id="rId6"/>
    <p:sldLayoutId id="2147484406" r:id="rId7"/>
    <p:sldLayoutId id="2147484407" r:id="rId8"/>
    <p:sldLayoutId id="2147484408" r:id="rId9"/>
    <p:sldLayoutId id="2147484409" r:id="rId10"/>
    <p:sldLayoutId id="2147484410" r:id="rId1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18/10/relationships/comments" Target="../comments/modernComment_111_C37EE0CA.xml"/><Relationship Id="rId7"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jpeg"/><Relationship Id="rId4" Type="http://schemas.openxmlformats.org/officeDocument/2006/relationships/image" Target="../media/image1.jpeg"/></Relationships>
</file>

<file path=ppt/slides/_rels/slide11.xml.rels><?xml version="1.0" encoding="UTF-8" standalone="yes"?>
<Relationships xmlns="http://schemas.openxmlformats.org/package/2006/relationships"><Relationship Id="rId8" Type="http://schemas.microsoft.com/office/2007/relationships/diagramDrawing" Target="../diagrams/drawing3.xml"/><Relationship Id="rId3" Type="http://schemas.microsoft.com/office/2018/10/relationships/comments" Target="../comments/modernComment_112_A62F29D2.xml"/><Relationship Id="rId7" Type="http://schemas.openxmlformats.org/officeDocument/2006/relationships/diagramColors" Target="../diagrams/colors3.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12.xml.rels><?xml version="1.0" encoding="UTF-8" standalone="yes"?>
<Relationships xmlns="http://schemas.openxmlformats.org/package/2006/relationships"><Relationship Id="rId3" Type="http://schemas.microsoft.com/office/2018/10/relationships/comments" Target="../comments/modernComment_104_540B07E5.xml"/><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7.jpeg"/><Relationship Id="rId4" Type="http://schemas.openxmlformats.org/officeDocument/2006/relationships/image" Target="../media/image1.jpeg"/></Relationships>
</file>

<file path=ppt/slides/_rels/slide1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8.jpeg"/></Relationships>
</file>

<file path=ppt/slides/_rels/slide1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9.jpeg"/></Relationships>
</file>

<file path=ppt/slides/_rels/slide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jpeg"/></Relationships>
</file>

<file path=ppt/slides/_rels/slide1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jpeg"/></Relationships>
</file>

<file path=ppt/slides/_rels/slide1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jpeg"/></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1.jpeg"/></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8.xml.rels><?xml version="1.0" encoding="UTF-8" standalone="yes"?>
<Relationships xmlns="http://schemas.openxmlformats.org/package/2006/relationships"><Relationship Id="rId3" Type="http://schemas.microsoft.com/office/2018/10/relationships/comments" Target="../comments/modernComment_110_CF2AC95B.xml"/><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jpeg"/></Relationships>
</file>

<file path=ppt/slides/_rels/slide9.xml.rels><?xml version="1.0" encoding="UTF-8" standalone="yes"?>
<Relationships xmlns="http://schemas.openxmlformats.org/package/2006/relationships"><Relationship Id="rId3" Type="http://schemas.microsoft.com/office/2018/10/relationships/comments" Target="../comments/modernComment_106_9788BF2D.xml"/><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B2389A-39D8-7E5E-2DA7-B6792C4F9E89}"/>
              </a:ext>
            </a:extLst>
          </p:cNvPr>
          <p:cNvSpPr>
            <a:spLocks noGrp="1"/>
          </p:cNvSpPr>
          <p:nvPr>
            <p:ph type="ctrTitle"/>
          </p:nvPr>
        </p:nvSpPr>
        <p:spPr>
          <a:xfrm>
            <a:off x="2325857" y="1298823"/>
            <a:ext cx="9723928" cy="2130177"/>
          </a:xfrm>
        </p:spPr>
        <p:txBody>
          <a:bodyPr>
            <a:normAutofit fontScale="90000"/>
          </a:bodyPr>
          <a:lstStyle/>
          <a:p>
            <a:r>
              <a:rPr lang="en-US"/>
              <a:t>Machine Learning Project on Car Purchase Prediction</a:t>
            </a:r>
            <a:endParaRPr lang="en-IN"/>
          </a:p>
        </p:txBody>
      </p:sp>
      <p:sp>
        <p:nvSpPr>
          <p:cNvPr id="3" name="Subtitle 2">
            <a:extLst>
              <a:ext uri="{FF2B5EF4-FFF2-40B4-BE49-F238E27FC236}">
                <a16:creationId xmlns:a16="http://schemas.microsoft.com/office/drawing/2014/main" id="{B6735605-F075-F186-FF19-DB9B9F24ABA0}"/>
              </a:ext>
            </a:extLst>
          </p:cNvPr>
          <p:cNvSpPr>
            <a:spLocks noGrp="1"/>
          </p:cNvSpPr>
          <p:nvPr>
            <p:ph type="subTitle" idx="1"/>
          </p:nvPr>
        </p:nvSpPr>
        <p:spPr>
          <a:xfrm>
            <a:off x="2325857" y="3991948"/>
            <a:ext cx="8133658" cy="846161"/>
          </a:xfrm>
        </p:spPr>
        <p:txBody>
          <a:bodyPr>
            <a:normAutofit/>
          </a:bodyPr>
          <a:lstStyle/>
          <a:p>
            <a:r>
              <a:rPr lang="en-IN" dirty="0">
                <a:solidFill>
                  <a:schemeClr val="tx1"/>
                </a:solidFill>
              </a:rPr>
              <a:t>Members : </a:t>
            </a:r>
            <a:r>
              <a:rPr lang="en-IN">
                <a:solidFill>
                  <a:schemeClr val="tx1"/>
                </a:solidFill>
              </a:rPr>
              <a:t>Nahid  Ferdous</a:t>
            </a:r>
            <a:endParaRPr lang="en-IN" dirty="0">
              <a:solidFill>
                <a:schemeClr val="tx1"/>
              </a:solidFill>
            </a:endParaRPr>
          </a:p>
        </p:txBody>
      </p:sp>
      <p:sp>
        <p:nvSpPr>
          <p:cNvPr id="4" name="Rectangle 1">
            <a:extLst>
              <a:ext uri="{FF2B5EF4-FFF2-40B4-BE49-F238E27FC236}">
                <a16:creationId xmlns:a16="http://schemas.microsoft.com/office/drawing/2014/main" id="{1AED1446-D1B1-E0CA-0839-AD2D889001DE}"/>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inherit"/>
              </a:rPr>
              <a:t>Ferdous, </a:t>
            </a:r>
            <a:r>
              <a:rPr kumimoji="0" lang="en-US" altLang="en-US" sz="1200" b="0" i="0" u="none" strike="noStrike" cap="none" normalizeH="0" baseline="0">
                <a:ln>
                  <a:noFill/>
                </a:ln>
                <a:solidFill>
                  <a:srgbClr val="000000"/>
                </a:solidFill>
                <a:effectLst/>
                <a:latin typeface="inherit"/>
              </a:rPr>
              <a:t>Nahid</a:t>
            </a:r>
            <a:endParaRPr kumimoji="0" lang="en-US" altLang="en-US" sz="1100" b="0" i="0" u="none" strike="noStrike" cap="none" normalizeH="0" baseline="0">
              <a:ln>
                <a:noFill/>
              </a:ln>
              <a:solidFill>
                <a:schemeClr val="tx1"/>
              </a:solidFill>
              <a:effectLst/>
            </a:endParaRPr>
          </a:p>
          <a:p>
            <a:pPr marL="0" marR="0" lvl="0" indent="0" algn="r" defTabSz="914400" rtl="0" eaLnBrk="0" fontAlgn="base" latinLnBrk="0" hangingPunct="0">
              <a:lnSpc>
                <a:spcPct val="100000"/>
              </a:lnSpc>
              <a:spcBef>
                <a:spcPct val="0"/>
              </a:spcBef>
              <a:spcAft>
                <a:spcPct val="0"/>
              </a:spcAft>
              <a:buClrTx/>
              <a:buSzTx/>
              <a:buFontTx/>
              <a:buNone/>
              <a:tabLst/>
            </a:pPr>
            <a:br>
              <a:rPr kumimoji="0" lang="en-US" altLang="en-US" sz="1000" b="0" i="0" u="none" strike="noStrike" cap="none" normalizeH="0" baseline="0">
                <a:ln>
                  <a:noFill/>
                </a:ln>
                <a:solidFill>
                  <a:srgbClr val="000000"/>
                </a:solidFill>
                <a:effectLst/>
                <a:latin typeface="Segoe UI" panose="020B0502040204020203" pitchFamily="34" charset="0"/>
                <a:cs typeface="Segoe UI" panose="020B0502040204020203"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FED4674A-A19C-4E95-3851-673111B2A227}"/>
              </a:ext>
            </a:extLst>
          </p:cNvPr>
          <p:cNvSpPr>
            <a:spLocks noChangeArrowheads="1"/>
          </p:cNvSpPr>
          <p:nvPr/>
        </p:nvSpPr>
        <p:spPr bwMode="auto">
          <a:xfrm>
            <a:off x="152400" y="1524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inherit"/>
              </a:rPr>
              <a:t>Ferdous, </a:t>
            </a:r>
            <a:r>
              <a:rPr kumimoji="0" lang="en-US" altLang="en-US" sz="1200" b="0" i="0" u="none" strike="noStrike" cap="none" normalizeH="0" baseline="0">
                <a:ln>
                  <a:noFill/>
                </a:ln>
                <a:solidFill>
                  <a:srgbClr val="000000"/>
                </a:solidFill>
                <a:effectLst/>
                <a:latin typeface="inherit"/>
              </a:rPr>
              <a:t>Nahid</a:t>
            </a:r>
            <a:endParaRPr kumimoji="0" lang="en-US" altLang="en-US" sz="1100" b="0" i="0" u="none" strike="noStrike" cap="none" normalizeH="0" baseline="0">
              <a:ln>
                <a:noFill/>
              </a:ln>
              <a:solidFill>
                <a:schemeClr val="tx1"/>
              </a:solidFill>
              <a:effectLst/>
            </a:endParaRPr>
          </a:p>
          <a:p>
            <a:pPr marL="0" marR="0" lvl="0" indent="0" algn="r" defTabSz="914400" rtl="0" eaLnBrk="0" fontAlgn="base" latinLnBrk="0" hangingPunct="0">
              <a:lnSpc>
                <a:spcPct val="100000"/>
              </a:lnSpc>
              <a:spcBef>
                <a:spcPct val="0"/>
              </a:spcBef>
              <a:spcAft>
                <a:spcPct val="0"/>
              </a:spcAft>
              <a:buClrTx/>
              <a:buSzTx/>
              <a:buFontTx/>
              <a:buNone/>
              <a:tabLst/>
            </a:pPr>
            <a:br>
              <a:rPr kumimoji="0" lang="en-US" altLang="en-US" sz="1000" b="0" i="0" u="none" strike="noStrike" cap="none" normalizeH="0" baseline="0">
                <a:ln>
                  <a:noFill/>
                </a:ln>
                <a:solidFill>
                  <a:srgbClr val="000000"/>
                </a:solidFill>
                <a:effectLst/>
                <a:latin typeface="Segoe UI" panose="020B0502040204020203" pitchFamily="34" charset="0"/>
                <a:cs typeface="Segoe UI" panose="020B0502040204020203"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5424663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E724B9E8-02C8-4B2E-8770-A00A67760D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pic>
        <p:nvPicPr>
          <p:cNvPr id="36" name="Picture 35">
            <a:extLst>
              <a:ext uri="{FF2B5EF4-FFF2-40B4-BE49-F238E27FC236}">
                <a16:creationId xmlns:a16="http://schemas.microsoft.com/office/drawing/2014/main" id="{7B8AE548-0BFA-4792-9962-3375923C763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38" name="Straight Connector 37">
            <a:extLst>
              <a:ext uri="{FF2B5EF4-FFF2-40B4-BE49-F238E27FC236}">
                <a16:creationId xmlns:a16="http://schemas.microsoft.com/office/drawing/2014/main" id="{67639EF4-FA83-4D85-90FE-B831AF2838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CC87E76A-8F50-413D-9BFC-C5A1525BD9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42" name="Rectangle 41">
            <a:extLst>
              <a:ext uri="{FF2B5EF4-FFF2-40B4-BE49-F238E27FC236}">
                <a16:creationId xmlns:a16="http://schemas.microsoft.com/office/drawing/2014/main" id="{3906A8D6-9FDA-4885-BF90-DDF89D0773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6725D8DC-BE92-40DD-9549-F7AEF08AD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a:extLst>
              <a:ext uri="{FF2B5EF4-FFF2-40B4-BE49-F238E27FC236}">
                <a16:creationId xmlns:a16="http://schemas.microsoft.com/office/drawing/2014/main" id="{A154C61D-EF09-57DF-9B4A-5C08E241604E}"/>
              </a:ext>
            </a:extLst>
          </p:cNvPr>
          <p:cNvSpPr>
            <a:spLocks noGrp="1"/>
          </p:cNvSpPr>
          <p:nvPr>
            <p:ph type="title"/>
          </p:nvPr>
        </p:nvSpPr>
        <p:spPr>
          <a:xfrm>
            <a:off x="659301" y="1474969"/>
            <a:ext cx="2823919" cy="1868760"/>
          </a:xfrm>
        </p:spPr>
        <p:txBody>
          <a:bodyPr vert="horz" lIns="91440" tIns="45720" rIns="91440" bIns="0" rtlCol="0" anchor="b">
            <a:normAutofit/>
          </a:bodyPr>
          <a:lstStyle/>
          <a:p>
            <a:r>
              <a:rPr lang="en-US" sz="3600"/>
              <a:t>Identify the outcomes </a:t>
            </a:r>
          </a:p>
        </p:txBody>
      </p:sp>
      <p:cxnSp>
        <p:nvCxnSpPr>
          <p:cNvPr id="46" name="Straight Connector 45">
            <a:extLst>
              <a:ext uri="{FF2B5EF4-FFF2-40B4-BE49-F238E27FC236}">
                <a16:creationId xmlns:a16="http://schemas.microsoft.com/office/drawing/2014/main" id="{975635D4-59F6-4E0C-A2E3-59DAA6734D5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59301" y="3528543"/>
            <a:ext cx="2823919" cy="0"/>
          </a:xfrm>
          <a:prstGeom prst="line">
            <a:avLst/>
          </a:prstGeom>
          <a:ln w="31750"/>
        </p:spPr>
        <p:style>
          <a:lnRef idx="3">
            <a:schemeClr val="accent1"/>
          </a:lnRef>
          <a:fillRef idx="0">
            <a:schemeClr val="accent1"/>
          </a:fillRef>
          <a:effectRef idx="2">
            <a:schemeClr val="accent1"/>
          </a:effectRef>
          <a:fontRef idx="minor">
            <a:schemeClr val="tx1"/>
          </a:fontRef>
        </p:style>
      </p:cxnSp>
      <p:grpSp>
        <p:nvGrpSpPr>
          <p:cNvPr id="48" name="Group 47">
            <a:extLst>
              <a:ext uri="{FF2B5EF4-FFF2-40B4-BE49-F238E27FC236}">
                <a16:creationId xmlns:a16="http://schemas.microsoft.com/office/drawing/2014/main" id="{31A337E9-3E65-4D92-9914-38E9BE5C0F5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979389" y="482171"/>
            <a:ext cx="7560115" cy="5149101"/>
            <a:chOff x="7463258" y="583365"/>
            <a:chExt cx="7560115" cy="5181928"/>
          </a:xfrm>
        </p:grpSpPr>
        <p:sp>
          <p:nvSpPr>
            <p:cNvPr id="49" name="Rectangle 48">
              <a:extLst>
                <a:ext uri="{FF2B5EF4-FFF2-40B4-BE49-F238E27FC236}">
                  <a16:creationId xmlns:a16="http://schemas.microsoft.com/office/drawing/2014/main" id="{A829D884-C398-4403-851C-7A416A6D2B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3258" y="583365"/>
              <a:ext cx="7560115" cy="5181928"/>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7574ACA0-4C16-4E2D-B3EC-2E55B99F60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76317" y="915807"/>
              <a:ext cx="6928279" cy="4494927"/>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52" name="Rectangle 51">
            <a:extLst>
              <a:ext uri="{FF2B5EF4-FFF2-40B4-BE49-F238E27FC236}">
                <a16:creationId xmlns:a16="http://schemas.microsoft.com/office/drawing/2014/main" id="{0630B6FA-D606-42CD-837B-B22D5EA405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2130" y="977099"/>
            <a:ext cx="6597725" cy="4136205"/>
          </a:xfrm>
          <a:prstGeom prst="rect">
            <a:avLst/>
          </a:prstGeom>
          <a:solidFill>
            <a:srgbClr val="FFFFFE"/>
          </a:soli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red and black logo&#10;&#10;Description automatically generated">
            <a:extLst>
              <a:ext uri="{FF2B5EF4-FFF2-40B4-BE49-F238E27FC236}">
                <a16:creationId xmlns:a16="http://schemas.microsoft.com/office/drawing/2014/main" id="{C4ADF2AD-D698-D3E0-829A-399880C2227A}"/>
              </a:ext>
            </a:extLst>
          </p:cNvPr>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4628931" y="1519633"/>
            <a:ext cx="3059596" cy="3059596"/>
          </a:xfrm>
          <a:prstGeom prst="rect">
            <a:avLst/>
          </a:prstGeom>
        </p:spPr>
      </p:pic>
      <p:pic>
        <p:nvPicPr>
          <p:cNvPr id="8" name="Picture 7" descr="A screenshot of a table&#10;&#10;Description automatically generated">
            <a:extLst>
              <a:ext uri="{FF2B5EF4-FFF2-40B4-BE49-F238E27FC236}">
                <a16:creationId xmlns:a16="http://schemas.microsoft.com/office/drawing/2014/main" id="{3FF42E9D-3059-0C2B-F8F1-BF58A31E607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847626" y="1610920"/>
            <a:ext cx="3059596" cy="861639"/>
          </a:xfrm>
          <a:prstGeom prst="rect">
            <a:avLst/>
          </a:prstGeom>
        </p:spPr>
      </p:pic>
      <p:pic>
        <p:nvPicPr>
          <p:cNvPr id="6" name="Picture 5">
            <a:extLst>
              <a:ext uri="{FF2B5EF4-FFF2-40B4-BE49-F238E27FC236}">
                <a16:creationId xmlns:a16="http://schemas.microsoft.com/office/drawing/2014/main" id="{E13ADFDA-7601-FA1B-BFA9-DD10668ACB11}"/>
              </a:ext>
            </a:extLst>
          </p:cNvPr>
          <p:cNvPicPr>
            <a:picLocks noChangeAspect="1"/>
          </p:cNvPicPr>
          <p:nvPr/>
        </p:nvPicPr>
        <p:blipFill>
          <a:blip r:embed="rId7"/>
          <a:stretch>
            <a:fillRect/>
          </a:stretch>
        </p:blipFill>
        <p:spPr>
          <a:xfrm>
            <a:off x="7847627" y="3372537"/>
            <a:ext cx="3059595" cy="1369169"/>
          </a:xfrm>
          <a:prstGeom prst="rect">
            <a:avLst/>
          </a:prstGeom>
        </p:spPr>
      </p:pic>
      <p:pic>
        <p:nvPicPr>
          <p:cNvPr id="54" name="Picture 53">
            <a:extLst>
              <a:ext uri="{FF2B5EF4-FFF2-40B4-BE49-F238E27FC236}">
                <a16:creationId xmlns:a16="http://schemas.microsoft.com/office/drawing/2014/main" id="{C29541A5-6D49-4B9E-882B-1FB81189A0F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56" name="Straight Connector 55">
            <a:extLst>
              <a:ext uri="{FF2B5EF4-FFF2-40B4-BE49-F238E27FC236}">
                <a16:creationId xmlns:a16="http://schemas.microsoft.com/office/drawing/2014/main" id="{252C905E-B2E4-4713-AEF7-165F6D8A2AE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9872202"/>
      </p:ext>
    </p:extLst>
  </p:cSld>
  <p:clrMapOvr>
    <a:masterClrMapping/>
  </p:clrMapOvr>
  <p:extLst>
    <p:ext uri="{6950BFC3-D8DA-4A85-94F7-54DA5524770B}">
      <p188:commentRel xmlns:p188="http://schemas.microsoft.com/office/powerpoint/2018/8/main" r:id="rId3"/>
    </p:ext>
  </p:extLst>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482E7304-2AC2-4A5C-924D-A6AC3FFC5E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0F1C5C0-66F0-D001-6524-BCAEA359F4F4}"/>
              </a:ext>
            </a:extLst>
          </p:cNvPr>
          <p:cNvSpPr>
            <a:spLocks noGrp="1"/>
          </p:cNvSpPr>
          <p:nvPr>
            <p:ph type="title"/>
          </p:nvPr>
        </p:nvSpPr>
        <p:spPr>
          <a:xfrm>
            <a:off x="1451579" y="804519"/>
            <a:ext cx="9603275" cy="1049235"/>
          </a:xfrm>
        </p:spPr>
        <p:txBody>
          <a:bodyPr>
            <a:normAutofit/>
          </a:bodyPr>
          <a:lstStyle/>
          <a:p>
            <a:r>
              <a:rPr lang="en-US"/>
              <a:t>Bootstrapping</a:t>
            </a:r>
          </a:p>
        </p:txBody>
      </p:sp>
      <p:cxnSp>
        <p:nvCxnSpPr>
          <p:cNvPr id="11" name="Straight Connector 10">
            <a:extLst>
              <a:ext uri="{FF2B5EF4-FFF2-40B4-BE49-F238E27FC236}">
                <a16:creationId xmlns:a16="http://schemas.microsoft.com/office/drawing/2014/main" id="{D259FEF2-F6A5-442F-BA10-4E39EECD0AB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1579" y="1853754"/>
            <a:ext cx="9603274"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18" name="Rectangle 17">
            <a:extLst>
              <a:ext uri="{FF2B5EF4-FFF2-40B4-BE49-F238E27FC236}">
                <a16:creationId xmlns:a16="http://schemas.microsoft.com/office/drawing/2014/main" id="{A3C183B1-1D4B-4E3D-A02E-A426E3BFA0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838524"/>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graphicFrame>
        <p:nvGraphicFramePr>
          <p:cNvPr id="19" name="Content Placeholder 2">
            <a:extLst>
              <a:ext uri="{FF2B5EF4-FFF2-40B4-BE49-F238E27FC236}">
                <a16:creationId xmlns:a16="http://schemas.microsoft.com/office/drawing/2014/main" id="{7262029B-BC10-70F4-53AD-07B1CD1196CB}"/>
              </a:ext>
            </a:extLst>
          </p:cNvPr>
          <p:cNvGraphicFramePr>
            <a:graphicFrameLocks noGrp="1"/>
          </p:cNvGraphicFramePr>
          <p:nvPr>
            <p:ph idx="1"/>
            <p:extLst>
              <p:ext uri="{D42A27DB-BD31-4B8C-83A1-F6EECF244321}">
                <p14:modId xmlns:p14="http://schemas.microsoft.com/office/powerpoint/2010/main" val="1165512008"/>
              </p:ext>
            </p:extLst>
          </p:nvPr>
        </p:nvGraphicFramePr>
        <p:xfrm>
          <a:off x="1450975" y="2331497"/>
          <a:ext cx="9604375" cy="372322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788108754"/>
      </p:ext>
    </p:extLst>
  </p:cSld>
  <p:clrMapOvr>
    <a:masterClrMapping/>
  </p:clrMapOvr>
  <p:extLst>
    <p:ext uri="{6950BFC3-D8DA-4A85-94F7-54DA5524770B}">
      <p188:commentRel xmlns:p188="http://schemas.microsoft.com/office/powerpoint/2018/8/main" r:id="rId3"/>
    </p:ext>
  </p:extLst>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0CABCAE3-64FC-4149-819F-2C18128241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pic>
        <p:nvPicPr>
          <p:cNvPr id="15" name="Picture 14">
            <a:extLst>
              <a:ext uri="{FF2B5EF4-FFF2-40B4-BE49-F238E27FC236}">
                <a16:creationId xmlns:a16="http://schemas.microsoft.com/office/drawing/2014/main" id="{012FDCFE-9AD2-4D8A-8CBF-B3AA37EBF6D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7" name="Straight Connector 16">
            <a:extLst>
              <a:ext uri="{FF2B5EF4-FFF2-40B4-BE49-F238E27FC236}">
                <a16:creationId xmlns:a16="http://schemas.microsoft.com/office/drawing/2014/main" id="{FBD463FC-4CA8-4FF4-85A3-AF9F4B98D21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BECF35C3-8B44-4F4B-BD25-4C01823DB2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21" name="Rectangle 20">
            <a:extLst>
              <a:ext uri="{FF2B5EF4-FFF2-40B4-BE49-F238E27FC236}">
                <a16:creationId xmlns:a16="http://schemas.microsoft.com/office/drawing/2014/main" id="{2FA7AD0A-1871-4DF8-9235-F49D0513B9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36B04CFB-FAE5-47DD-9B3E-4E9BA7A89C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a:extLst>
              <a:ext uri="{FF2B5EF4-FFF2-40B4-BE49-F238E27FC236}">
                <a16:creationId xmlns:a16="http://schemas.microsoft.com/office/drawing/2014/main" id="{F4A270D4-D1DA-2887-C5D1-5AF380EE27C9}"/>
              </a:ext>
            </a:extLst>
          </p:cNvPr>
          <p:cNvSpPr>
            <a:spLocks noGrp="1"/>
          </p:cNvSpPr>
          <p:nvPr>
            <p:ph type="title"/>
          </p:nvPr>
        </p:nvSpPr>
        <p:spPr>
          <a:xfrm>
            <a:off x="659301" y="1474969"/>
            <a:ext cx="2823919" cy="1868760"/>
          </a:xfrm>
        </p:spPr>
        <p:txBody>
          <a:bodyPr vert="horz" lIns="91440" tIns="45720" rIns="91440" bIns="0" rtlCol="0" anchor="b">
            <a:normAutofit/>
          </a:bodyPr>
          <a:lstStyle/>
          <a:p>
            <a:r>
              <a:rPr lang="en-US" sz="2500"/>
              <a:t>Classification Tree </a:t>
            </a:r>
          </a:p>
        </p:txBody>
      </p:sp>
      <p:cxnSp>
        <p:nvCxnSpPr>
          <p:cNvPr id="25" name="Straight Connector 24">
            <a:extLst>
              <a:ext uri="{FF2B5EF4-FFF2-40B4-BE49-F238E27FC236}">
                <a16:creationId xmlns:a16="http://schemas.microsoft.com/office/drawing/2014/main" id="{EE68D41B-9286-479F-9AB7-678C8E348D7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59301" y="3528543"/>
            <a:ext cx="2823919" cy="0"/>
          </a:xfrm>
          <a:prstGeom prst="line">
            <a:avLst/>
          </a:prstGeom>
          <a:ln w="31750"/>
        </p:spPr>
        <p:style>
          <a:lnRef idx="3">
            <a:schemeClr val="accent1"/>
          </a:lnRef>
          <a:fillRef idx="0">
            <a:schemeClr val="accent1"/>
          </a:fillRef>
          <a:effectRef idx="2">
            <a:schemeClr val="accent1"/>
          </a:effectRef>
          <a:fontRef idx="minor">
            <a:schemeClr val="tx1"/>
          </a:fontRef>
        </p:style>
      </p:cxnSp>
      <p:grpSp>
        <p:nvGrpSpPr>
          <p:cNvPr id="27" name="Group 26">
            <a:extLst>
              <a:ext uri="{FF2B5EF4-FFF2-40B4-BE49-F238E27FC236}">
                <a16:creationId xmlns:a16="http://schemas.microsoft.com/office/drawing/2014/main" id="{E8ACF89C-CFC3-4D68-B3C4-2BEFB7BBE5F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979389" y="482171"/>
            <a:ext cx="7560115" cy="5149101"/>
            <a:chOff x="3979389" y="482171"/>
            <a:chExt cx="7560115" cy="5149101"/>
          </a:xfrm>
        </p:grpSpPr>
        <p:sp>
          <p:nvSpPr>
            <p:cNvPr id="28" name="Rectangle 27">
              <a:extLst>
                <a:ext uri="{FF2B5EF4-FFF2-40B4-BE49-F238E27FC236}">
                  <a16:creationId xmlns:a16="http://schemas.microsoft.com/office/drawing/2014/main" id="{3B770B7D-3C5C-4682-8DF0-20783592F3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79389" y="482171"/>
              <a:ext cx="7560115"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A6893E11-7EC1-4EB6-A2A8-0B693F8FE5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92448" y="812507"/>
              <a:ext cx="692827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1" name="Rectangle 30">
            <a:extLst>
              <a:ext uri="{FF2B5EF4-FFF2-40B4-BE49-F238E27FC236}">
                <a16:creationId xmlns:a16="http://schemas.microsoft.com/office/drawing/2014/main" id="{622F7FD7-8884-4FD5-95AB-0B5C6033AD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5487" y="977965"/>
            <a:ext cx="6615582" cy="4135339"/>
          </a:xfrm>
          <a:prstGeom prst="rect">
            <a:avLst/>
          </a:prstGeom>
          <a:solidFill>
            <a:schemeClr val="bg1"/>
          </a:soli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Content Placeholder 7">
            <a:extLst>
              <a:ext uri="{FF2B5EF4-FFF2-40B4-BE49-F238E27FC236}">
                <a16:creationId xmlns:a16="http://schemas.microsoft.com/office/drawing/2014/main" id="{6F0889F1-A372-0E57-5C88-E7AECDA40414}"/>
              </a:ext>
            </a:extLst>
          </p:cNvPr>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4618374" y="1235238"/>
            <a:ext cx="6282919" cy="3628385"/>
          </a:xfrm>
          <a:prstGeom prst="rect">
            <a:avLst/>
          </a:prstGeom>
        </p:spPr>
      </p:pic>
      <p:pic>
        <p:nvPicPr>
          <p:cNvPr id="33" name="Picture 32">
            <a:extLst>
              <a:ext uri="{FF2B5EF4-FFF2-40B4-BE49-F238E27FC236}">
                <a16:creationId xmlns:a16="http://schemas.microsoft.com/office/drawing/2014/main" id="{16EFE474-4FE0-4E8F-8F09-5ED2C9E76A8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35" name="Straight Connector 34">
            <a:extLst>
              <a:ext uri="{FF2B5EF4-FFF2-40B4-BE49-F238E27FC236}">
                <a16:creationId xmlns:a16="http://schemas.microsoft.com/office/drawing/2014/main" id="{CF8B8C81-54DC-4AF5-B682-3A2C70A6B5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10009061"/>
      </p:ext>
    </p:extLst>
  </p:cSld>
  <p:clrMapOvr>
    <a:masterClrMapping/>
  </p:clrMapOvr>
  <p:extLst>
    <p:ext uri="{6950BFC3-D8DA-4A85-94F7-54DA5524770B}">
      <p188:commentRel xmlns:p188="http://schemas.microsoft.com/office/powerpoint/2018/8/main" r:id="rId3"/>
    </p:ext>
  </p:extLst>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0CABCAE3-64FC-4149-819F-2C18128241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pic>
        <p:nvPicPr>
          <p:cNvPr id="16" name="Picture 15">
            <a:extLst>
              <a:ext uri="{FF2B5EF4-FFF2-40B4-BE49-F238E27FC236}">
                <a16:creationId xmlns:a16="http://schemas.microsoft.com/office/drawing/2014/main" id="{012FDCFE-9AD2-4D8A-8CBF-B3AA37EBF6D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8" name="Straight Connector 17">
            <a:extLst>
              <a:ext uri="{FF2B5EF4-FFF2-40B4-BE49-F238E27FC236}">
                <a16:creationId xmlns:a16="http://schemas.microsoft.com/office/drawing/2014/main" id="{FBD463FC-4CA8-4FF4-85A3-AF9F4B98D21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BECF35C3-8B44-4F4B-BD25-4C01823DB2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22" name="Rectangle 21">
            <a:extLst>
              <a:ext uri="{FF2B5EF4-FFF2-40B4-BE49-F238E27FC236}">
                <a16:creationId xmlns:a16="http://schemas.microsoft.com/office/drawing/2014/main" id="{2FA7AD0A-1871-4DF8-9235-F49D0513B9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36B04CFB-FAE5-47DD-9B3E-4E9BA7A89C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a:extLst>
              <a:ext uri="{FF2B5EF4-FFF2-40B4-BE49-F238E27FC236}">
                <a16:creationId xmlns:a16="http://schemas.microsoft.com/office/drawing/2014/main" id="{AD6F3BEF-BA74-849A-872B-DC4DA27D385F}"/>
              </a:ext>
            </a:extLst>
          </p:cNvPr>
          <p:cNvSpPr>
            <a:spLocks noGrp="1"/>
          </p:cNvSpPr>
          <p:nvPr>
            <p:ph type="title"/>
          </p:nvPr>
        </p:nvSpPr>
        <p:spPr>
          <a:xfrm>
            <a:off x="659301" y="1474969"/>
            <a:ext cx="2823919" cy="1868760"/>
          </a:xfrm>
        </p:spPr>
        <p:txBody>
          <a:bodyPr vert="horz" lIns="91440" tIns="45720" rIns="91440" bIns="0" rtlCol="0" anchor="b">
            <a:normAutofit/>
          </a:bodyPr>
          <a:lstStyle/>
          <a:p>
            <a:r>
              <a:rPr lang="en-US" sz="2500"/>
              <a:t>Classification Tree Confusion Matrix</a:t>
            </a:r>
          </a:p>
        </p:txBody>
      </p:sp>
      <p:cxnSp>
        <p:nvCxnSpPr>
          <p:cNvPr id="26" name="Straight Connector 25">
            <a:extLst>
              <a:ext uri="{FF2B5EF4-FFF2-40B4-BE49-F238E27FC236}">
                <a16:creationId xmlns:a16="http://schemas.microsoft.com/office/drawing/2014/main" id="{EE68D41B-9286-479F-9AB7-678C8E348D7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59301" y="3528543"/>
            <a:ext cx="2823919" cy="0"/>
          </a:xfrm>
          <a:prstGeom prst="line">
            <a:avLst/>
          </a:prstGeom>
          <a:ln w="31750"/>
        </p:spPr>
        <p:style>
          <a:lnRef idx="3">
            <a:schemeClr val="accent1"/>
          </a:lnRef>
          <a:fillRef idx="0">
            <a:schemeClr val="accent1"/>
          </a:fillRef>
          <a:effectRef idx="2">
            <a:schemeClr val="accent1"/>
          </a:effectRef>
          <a:fontRef idx="minor">
            <a:schemeClr val="tx1"/>
          </a:fontRef>
        </p:style>
      </p:cxnSp>
      <p:grpSp>
        <p:nvGrpSpPr>
          <p:cNvPr id="28" name="Group 27">
            <a:extLst>
              <a:ext uri="{FF2B5EF4-FFF2-40B4-BE49-F238E27FC236}">
                <a16:creationId xmlns:a16="http://schemas.microsoft.com/office/drawing/2014/main" id="{E8ACF89C-CFC3-4D68-B3C4-2BEFB7BBE5F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979389" y="482171"/>
            <a:ext cx="7560115" cy="5149101"/>
            <a:chOff x="3979389" y="482171"/>
            <a:chExt cx="7560115" cy="5149101"/>
          </a:xfrm>
        </p:grpSpPr>
        <p:sp>
          <p:nvSpPr>
            <p:cNvPr id="29" name="Rectangle 28">
              <a:extLst>
                <a:ext uri="{FF2B5EF4-FFF2-40B4-BE49-F238E27FC236}">
                  <a16:creationId xmlns:a16="http://schemas.microsoft.com/office/drawing/2014/main" id="{3B770B7D-3C5C-4682-8DF0-20783592F3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79389" y="482171"/>
              <a:ext cx="7560115"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A6893E11-7EC1-4EB6-A2A8-0B693F8FE5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92448" y="812507"/>
              <a:ext cx="692827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2" name="Rectangle 31">
            <a:extLst>
              <a:ext uri="{FF2B5EF4-FFF2-40B4-BE49-F238E27FC236}">
                <a16:creationId xmlns:a16="http://schemas.microsoft.com/office/drawing/2014/main" id="{622F7FD7-8884-4FD5-95AB-0B5C6033AD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5487" y="977965"/>
            <a:ext cx="6615582" cy="4135339"/>
          </a:xfrm>
          <a:prstGeom prst="rect">
            <a:avLst/>
          </a:prstGeom>
          <a:solidFill>
            <a:schemeClr val="bg1"/>
          </a:soli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Content Placeholder 8">
            <a:extLst>
              <a:ext uri="{FF2B5EF4-FFF2-40B4-BE49-F238E27FC236}">
                <a16:creationId xmlns:a16="http://schemas.microsoft.com/office/drawing/2014/main" id="{1256E2BC-DE0B-4F58-2E2B-88799054287C}"/>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5380651" y="1116345"/>
            <a:ext cx="4758365" cy="3866172"/>
          </a:xfrm>
          <a:prstGeom prst="rect">
            <a:avLst/>
          </a:prstGeom>
        </p:spPr>
      </p:pic>
      <p:pic>
        <p:nvPicPr>
          <p:cNvPr id="34" name="Picture 33">
            <a:extLst>
              <a:ext uri="{FF2B5EF4-FFF2-40B4-BE49-F238E27FC236}">
                <a16:creationId xmlns:a16="http://schemas.microsoft.com/office/drawing/2014/main" id="{16EFE474-4FE0-4E8F-8F09-5ED2C9E76A8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36" name="Straight Connector 35">
            <a:extLst>
              <a:ext uri="{FF2B5EF4-FFF2-40B4-BE49-F238E27FC236}">
                <a16:creationId xmlns:a16="http://schemas.microsoft.com/office/drawing/2014/main" id="{CF8B8C81-54DC-4AF5-B682-3A2C70A6B5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27896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CABCAE3-64FC-4149-819F-2C18128241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pic>
        <p:nvPicPr>
          <p:cNvPr id="12" name="Picture 11">
            <a:extLst>
              <a:ext uri="{FF2B5EF4-FFF2-40B4-BE49-F238E27FC236}">
                <a16:creationId xmlns:a16="http://schemas.microsoft.com/office/drawing/2014/main" id="{012FDCFE-9AD2-4D8A-8CBF-B3AA37EBF6D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4" name="Straight Connector 13">
            <a:extLst>
              <a:ext uri="{FF2B5EF4-FFF2-40B4-BE49-F238E27FC236}">
                <a16:creationId xmlns:a16="http://schemas.microsoft.com/office/drawing/2014/main" id="{FBD463FC-4CA8-4FF4-85A3-AF9F4B98D21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ECF35C3-8B44-4F4B-BD25-4C01823DB2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18" name="Rectangle 17">
            <a:extLst>
              <a:ext uri="{FF2B5EF4-FFF2-40B4-BE49-F238E27FC236}">
                <a16:creationId xmlns:a16="http://schemas.microsoft.com/office/drawing/2014/main" id="{2FA7AD0A-1871-4DF8-9235-F49D0513B9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36B04CFB-FAE5-47DD-9B3E-4E9BA7A89C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a:extLst>
              <a:ext uri="{FF2B5EF4-FFF2-40B4-BE49-F238E27FC236}">
                <a16:creationId xmlns:a16="http://schemas.microsoft.com/office/drawing/2014/main" id="{178D9278-1A9D-D931-9020-25CB713ED887}"/>
              </a:ext>
            </a:extLst>
          </p:cNvPr>
          <p:cNvSpPr>
            <a:spLocks noGrp="1"/>
          </p:cNvSpPr>
          <p:nvPr>
            <p:ph type="title"/>
          </p:nvPr>
        </p:nvSpPr>
        <p:spPr>
          <a:xfrm>
            <a:off x="659301" y="1474969"/>
            <a:ext cx="2823919" cy="1868760"/>
          </a:xfrm>
        </p:spPr>
        <p:txBody>
          <a:bodyPr vert="horz" lIns="91440" tIns="45720" rIns="91440" bIns="0" rtlCol="0" anchor="b">
            <a:normAutofit/>
          </a:bodyPr>
          <a:lstStyle/>
          <a:p>
            <a:r>
              <a:rPr lang="en-US" sz="3600"/>
              <a:t>Random Forest </a:t>
            </a:r>
          </a:p>
        </p:txBody>
      </p:sp>
      <p:cxnSp>
        <p:nvCxnSpPr>
          <p:cNvPr id="22" name="Straight Connector 21">
            <a:extLst>
              <a:ext uri="{FF2B5EF4-FFF2-40B4-BE49-F238E27FC236}">
                <a16:creationId xmlns:a16="http://schemas.microsoft.com/office/drawing/2014/main" id="{EE68D41B-9286-479F-9AB7-678C8E348D7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59301" y="3528543"/>
            <a:ext cx="2823919" cy="0"/>
          </a:xfrm>
          <a:prstGeom prst="line">
            <a:avLst/>
          </a:prstGeom>
          <a:ln w="31750"/>
        </p:spPr>
        <p:style>
          <a:lnRef idx="3">
            <a:schemeClr val="accent1"/>
          </a:lnRef>
          <a:fillRef idx="0">
            <a:schemeClr val="accent1"/>
          </a:fillRef>
          <a:effectRef idx="2">
            <a:schemeClr val="accent1"/>
          </a:effectRef>
          <a:fontRef idx="minor">
            <a:schemeClr val="tx1"/>
          </a:fontRef>
        </p:style>
      </p:cxnSp>
      <p:grpSp>
        <p:nvGrpSpPr>
          <p:cNvPr id="24" name="Group 23">
            <a:extLst>
              <a:ext uri="{FF2B5EF4-FFF2-40B4-BE49-F238E27FC236}">
                <a16:creationId xmlns:a16="http://schemas.microsoft.com/office/drawing/2014/main" id="{E8ACF89C-CFC3-4D68-B3C4-2BEFB7BBE5F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979389" y="482171"/>
            <a:ext cx="7560115" cy="5149101"/>
            <a:chOff x="3979389" y="482171"/>
            <a:chExt cx="7560115" cy="5149101"/>
          </a:xfrm>
        </p:grpSpPr>
        <p:sp>
          <p:nvSpPr>
            <p:cNvPr id="25" name="Rectangle 24">
              <a:extLst>
                <a:ext uri="{FF2B5EF4-FFF2-40B4-BE49-F238E27FC236}">
                  <a16:creationId xmlns:a16="http://schemas.microsoft.com/office/drawing/2014/main" id="{3B770B7D-3C5C-4682-8DF0-20783592F3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79389" y="482171"/>
              <a:ext cx="7560115"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A6893E11-7EC1-4EB6-A2A8-0B693F8FE5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92448" y="812507"/>
              <a:ext cx="692827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8" name="Rectangle 27">
            <a:extLst>
              <a:ext uri="{FF2B5EF4-FFF2-40B4-BE49-F238E27FC236}">
                <a16:creationId xmlns:a16="http://schemas.microsoft.com/office/drawing/2014/main" id="{622F7FD7-8884-4FD5-95AB-0B5C6033AD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5487" y="977965"/>
            <a:ext cx="6615582" cy="4135339"/>
          </a:xfrm>
          <a:prstGeom prst="rect">
            <a:avLst/>
          </a:prstGeom>
          <a:solidFill>
            <a:schemeClr val="bg1"/>
          </a:soli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0EE28EE6-5210-9D80-4FB2-039104015D3E}"/>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5498914" y="1116345"/>
            <a:ext cx="4521838" cy="3866172"/>
          </a:xfrm>
          <a:prstGeom prst="rect">
            <a:avLst/>
          </a:prstGeom>
        </p:spPr>
      </p:pic>
      <p:pic>
        <p:nvPicPr>
          <p:cNvPr id="30" name="Picture 29">
            <a:extLst>
              <a:ext uri="{FF2B5EF4-FFF2-40B4-BE49-F238E27FC236}">
                <a16:creationId xmlns:a16="http://schemas.microsoft.com/office/drawing/2014/main" id="{16EFE474-4FE0-4E8F-8F09-5ED2C9E76A8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32" name="Straight Connector 31">
            <a:extLst>
              <a:ext uri="{FF2B5EF4-FFF2-40B4-BE49-F238E27FC236}">
                <a16:creationId xmlns:a16="http://schemas.microsoft.com/office/drawing/2014/main" id="{CF8B8C81-54DC-4AF5-B682-3A2C70A6B5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653791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CABCAE3-64FC-4149-819F-2C18128241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pic>
        <p:nvPicPr>
          <p:cNvPr id="12" name="Picture 11">
            <a:extLst>
              <a:ext uri="{FF2B5EF4-FFF2-40B4-BE49-F238E27FC236}">
                <a16:creationId xmlns:a16="http://schemas.microsoft.com/office/drawing/2014/main" id="{012FDCFE-9AD2-4D8A-8CBF-B3AA37EBF6D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4" name="Straight Connector 13">
            <a:extLst>
              <a:ext uri="{FF2B5EF4-FFF2-40B4-BE49-F238E27FC236}">
                <a16:creationId xmlns:a16="http://schemas.microsoft.com/office/drawing/2014/main" id="{FBD463FC-4CA8-4FF4-85A3-AF9F4B98D21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ECF35C3-8B44-4F4B-BD25-4C01823DB2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18" name="Rectangle 17">
            <a:extLst>
              <a:ext uri="{FF2B5EF4-FFF2-40B4-BE49-F238E27FC236}">
                <a16:creationId xmlns:a16="http://schemas.microsoft.com/office/drawing/2014/main" id="{2FA7AD0A-1871-4DF8-9235-F49D0513B9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36B04CFB-FAE5-47DD-9B3E-4E9BA7A89C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a:extLst>
              <a:ext uri="{FF2B5EF4-FFF2-40B4-BE49-F238E27FC236}">
                <a16:creationId xmlns:a16="http://schemas.microsoft.com/office/drawing/2014/main" id="{2B415254-6DA5-57DF-4AA6-407F1C9B9EA0}"/>
              </a:ext>
            </a:extLst>
          </p:cNvPr>
          <p:cNvSpPr>
            <a:spLocks noGrp="1"/>
          </p:cNvSpPr>
          <p:nvPr>
            <p:ph type="title"/>
          </p:nvPr>
        </p:nvSpPr>
        <p:spPr>
          <a:xfrm>
            <a:off x="659301" y="1474969"/>
            <a:ext cx="2823919" cy="1868760"/>
          </a:xfrm>
        </p:spPr>
        <p:txBody>
          <a:bodyPr vert="horz" lIns="91440" tIns="45720" rIns="91440" bIns="0" rtlCol="0" anchor="b">
            <a:normAutofit/>
          </a:bodyPr>
          <a:lstStyle/>
          <a:p>
            <a:r>
              <a:rPr lang="en-US" sz="3600"/>
              <a:t>SVM</a:t>
            </a:r>
          </a:p>
        </p:txBody>
      </p:sp>
      <p:cxnSp>
        <p:nvCxnSpPr>
          <p:cNvPr id="22" name="Straight Connector 21">
            <a:extLst>
              <a:ext uri="{FF2B5EF4-FFF2-40B4-BE49-F238E27FC236}">
                <a16:creationId xmlns:a16="http://schemas.microsoft.com/office/drawing/2014/main" id="{EE68D41B-9286-479F-9AB7-678C8E348D7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59301" y="3528543"/>
            <a:ext cx="2823919" cy="0"/>
          </a:xfrm>
          <a:prstGeom prst="line">
            <a:avLst/>
          </a:prstGeom>
          <a:ln w="31750"/>
        </p:spPr>
        <p:style>
          <a:lnRef idx="3">
            <a:schemeClr val="accent1"/>
          </a:lnRef>
          <a:fillRef idx="0">
            <a:schemeClr val="accent1"/>
          </a:fillRef>
          <a:effectRef idx="2">
            <a:schemeClr val="accent1"/>
          </a:effectRef>
          <a:fontRef idx="minor">
            <a:schemeClr val="tx1"/>
          </a:fontRef>
        </p:style>
      </p:cxnSp>
      <p:grpSp>
        <p:nvGrpSpPr>
          <p:cNvPr id="24" name="Group 23">
            <a:extLst>
              <a:ext uri="{FF2B5EF4-FFF2-40B4-BE49-F238E27FC236}">
                <a16:creationId xmlns:a16="http://schemas.microsoft.com/office/drawing/2014/main" id="{E8ACF89C-CFC3-4D68-B3C4-2BEFB7BBE5F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979389" y="482171"/>
            <a:ext cx="7560115" cy="5149101"/>
            <a:chOff x="3979389" y="482171"/>
            <a:chExt cx="7560115" cy="5149101"/>
          </a:xfrm>
        </p:grpSpPr>
        <p:sp>
          <p:nvSpPr>
            <p:cNvPr id="7" name="Rectangle 6">
              <a:extLst>
                <a:ext uri="{FF2B5EF4-FFF2-40B4-BE49-F238E27FC236}">
                  <a16:creationId xmlns:a16="http://schemas.microsoft.com/office/drawing/2014/main" id="{3B770B7D-3C5C-4682-8DF0-20783592F3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79389" y="482171"/>
              <a:ext cx="7560115"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A6893E11-7EC1-4EB6-A2A8-0B693F8FE5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92448" y="812507"/>
              <a:ext cx="692827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8" name="Rectangle 27">
            <a:extLst>
              <a:ext uri="{FF2B5EF4-FFF2-40B4-BE49-F238E27FC236}">
                <a16:creationId xmlns:a16="http://schemas.microsoft.com/office/drawing/2014/main" id="{622F7FD7-8884-4FD5-95AB-0B5C6033AD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5487" y="977965"/>
            <a:ext cx="6615582" cy="4135339"/>
          </a:xfrm>
          <a:prstGeom prst="rect">
            <a:avLst/>
          </a:prstGeom>
          <a:solidFill>
            <a:schemeClr val="bg1"/>
          </a:soli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AEFCA474-DF74-8971-630F-D2C0E423FFFB}"/>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5437190" y="1116345"/>
            <a:ext cx="4645286" cy="3866172"/>
          </a:xfrm>
          <a:prstGeom prst="rect">
            <a:avLst/>
          </a:prstGeom>
        </p:spPr>
      </p:pic>
      <p:pic>
        <p:nvPicPr>
          <p:cNvPr id="30" name="Picture 29">
            <a:extLst>
              <a:ext uri="{FF2B5EF4-FFF2-40B4-BE49-F238E27FC236}">
                <a16:creationId xmlns:a16="http://schemas.microsoft.com/office/drawing/2014/main" id="{16EFE474-4FE0-4E8F-8F09-5ED2C9E76A8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32" name="Straight Connector 31">
            <a:extLst>
              <a:ext uri="{FF2B5EF4-FFF2-40B4-BE49-F238E27FC236}">
                <a16:creationId xmlns:a16="http://schemas.microsoft.com/office/drawing/2014/main" id="{CF8B8C81-54DC-4AF5-B682-3A2C70A6B5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05416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EEA869E1-F851-4A52-92F5-77E592B76A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pic>
        <p:nvPicPr>
          <p:cNvPr id="18" name="Picture 17">
            <a:extLst>
              <a:ext uri="{FF2B5EF4-FFF2-40B4-BE49-F238E27FC236}">
                <a16:creationId xmlns:a16="http://schemas.microsoft.com/office/drawing/2014/main" id="{B083AD55-8296-44BD-8E14-DD2DDBC351B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20" name="Straight Connector 19">
            <a:extLst>
              <a:ext uri="{FF2B5EF4-FFF2-40B4-BE49-F238E27FC236}">
                <a16:creationId xmlns:a16="http://schemas.microsoft.com/office/drawing/2014/main" id="{2BF46B26-15FC-4C5A-94FA-AE9ED64B5C2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912F6065-5345-44BD-B66E-5487CCD7A9B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24" name="Rectangle 23">
            <a:extLst>
              <a:ext uri="{FF2B5EF4-FFF2-40B4-BE49-F238E27FC236}">
                <a16:creationId xmlns:a16="http://schemas.microsoft.com/office/drawing/2014/main" id="{BD89ECFB-8421-4BB8-A23D-8B8D151F89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44911EB7-93CE-44FF-973F-B25ECF5DF5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a:extLst>
              <a:ext uri="{FF2B5EF4-FFF2-40B4-BE49-F238E27FC236}">
                <a16:creationId xmlns:a16="http://schemas.microsoft.com/office/drawing/2014/main" id="{3948DFCE-53D2-78B0-6765-D5F76E5A3B91}"/>
              </a:ext>
            </a:extLst>
          </p:cNvPr>
          <p:cNvSpPr>
            <a:spLocks noGrp="1"/>
          </p:cNvSpPr>
          <p:nvPr>
            <p:ph type="title"/>
          </p:nvPr>
        </p:nvSpPr>
        <p:spPr>
          <a:xfrm>
            <a:off x="485695" y="1474969"/>
            <a:ext cx="3026558" cy="1868760"/>
          </a:xfrm>
        </p:spPr>
        <p:txBody>
          <a:bodyPr vert="horz" lIns="91440" tIns="45720" rIns="91440" bIns="0" rtlCol="0" anchor="b">
            <a:normAutofit/>
          </a:bodyPr>
          <a:lstStyle/>
          <a:p>
            <a:r>
              <a:rPr lang="en-US" sz="3600"/>
              <a:t>Bagging </a:t>
            </a:r>
          </a:p>
        </p:txBody>
      </p:sp>
      <p:cxnSp>
        <p:nvCxnSpPr>
          <p:cNvPr id="28" name="Straight Connector 27">
            <a:extLst>
              <a:ext uri="{FF2B5EF4-FFF2-40B4-BE49-F238E27FC236}">
                <a16:creationId xmlns:a16="http://schemas.microsoft.com/office/drawing/2014/main" id="{72870A17-34CA-4FF4-8777-CE7D7B986B7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4009" y="3526496"/>
            <a:ext cx="3023617" cy="0"/>
          </a:xfrm>
          <a:prstGeom prst="line">
            <a:avLst/>
          </a:prstGeom>
          <a:ln w="31750"/>
        </p:spPr>
        <p:style>
          <a:lnRef idx="3">
            <a:schemeClr val="accent1"/>
          </a:lnRef>
          <a:fillRef idx="0">
            <a:schemeClr val="accent1"/>
          </a:fillRef>
          <a:effectRef idx="2">
            <a:schemeClr val="accent1"/>
          </a:effectRef>
          <a:fontRef idx="minor">
            <a:schemeClr val="tx1"/>
          </a:fontRef>
        </p:style>
      </p:cxnSp>
      <p:grpSp>
        <p:nvGrpSpPr>
          <p:cNvPr id="30" name="Group 29">
            <a:extLst>
              <a:ext uri="{FF2B5EF4-FFF2-40B4-BE49-F238E27FC236}">
                <a16:creationId xmlns:a16="http://schemas.microsoft.com/office/drawing/2014/main" id="{34B79B4F-74AA-4B58-BBD2-2C3804928DF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990638" y="482171"/>
            <a:ext cx="7560115" cy="5149101"/>
            <a:chOff x="7463258" y="583365"/>
            <a:chExt cx="7560115" cy="5181928"/>
          </a:xfrm>
        </p:grpSpPr>
        <p:sp>
          <p:nvSpPr>
            <p:cNvPr id="31" name="Rectangle 30">
              <a:extLst>
                <a:ext uri="{FF2B5EF4-FFF2-40B4-BE49-F238E27FC236}">
                  <a16:creationId xmlns:a16="http://schemas.microsoft.com/office/drawing/2014/main" id="{FE994EF0-F368-43B3-9BF0-442E33BC36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3258" y="583365"/>
              <a:ext cx="7560115" cy="5181928"/>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9B478E81-F333-452C-B354-06E13FB0B2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76317" y="915807"/>
              <a:ext cx="6928279" cy="4494927"/>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4" name="Rectangle 33">
            <a:extLst>
              <a:ext uri="{FF2B5EF4-FFF2-40B4-BE49-F238E27FC236}">
                <a16:creationId xmlns:a16="http://schemas.microsoft.com/office/drawing/2014/main" id="{4E4C1088-922B-4744-BB37-5D47AEA43D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2130" y="977099"/>
            <a:ext cx="6597725" cy="4136205"/>
          </a:xfrm>
          <a:prstGeom prst="rect">
            <a:avLst/>
          </a:prstGeom>
          <a:solidFill>
            <a:schemeClr val="bg1"/>
          </a:soli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F8E515B0-13AD-A134-C41D-CD7DB63F2483}"/>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4631115" y="1349655"/>
            <a:ext cx="3059596" cy="3399551"/>
          </a:xfrm>
          <a:prstGeom prst="rect">
            <a:avLst/>
          </a:prstGeom>
        </p:spPr>
      </p:pic>
      <p:pic>
        <p:nvPicPr>
          <p:cNvPr id="11" name="Picture 10">
            <a:extLst>
              <a:ext uri="{FF2B5EF4-FFF2-40B4-BE49-F238E27FC236}">
                <a16:creationId xmlns:a16="http://schemas.microsoft.com/office/drawing/2014/main" id="{B819BE1F-D6A0-5797-2E90-E981CEE37427}"/>
              </a:ext>
            </a:extLst>
          </p:cNvPr>
          <p:cNvPicPr>
            <a:picLocks noChangeAspect="1"/>
          </p:cNvPicPr>
          <p:nvPr/>
        </p:nvPicPr>
        <p:blipFill>
          <a:blip r:embed="rId5"/>
          <a:stretch>
            <a:fillRect/>
          </a:stretch>
        </p:blipFill>
        <p:spPr>
          <a:xfrm>
            <a:off x="7849810" y="2089483"/>
            <a:ext cx="3059596" cy="1919896"/>
          </a:xfrm>
          <a:prstGeom prst="rect">
            <a:avLst/>
          </a:prstGeom>
        </p:spPr>
      </p:pic>
      <p:pic>
        <p:nvPicPr>
          <p:cNvPr id="36" name="Picture 35">
            <a:extLst>
              <a:ext uri="{FF2B5EF4-FFF2-40B4-BE49-F238E27FC236}">
                <a16:creationId xmlns:a16="http://schemas.microsoft.com/office/drawing/2014/main" id="{15621CD7-6951-4B76-949B-6D851A2BE4D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38" name="Straight Connector 37">
            <a:extLst>
              <a:ext uri="{FF2B5EF4-FFF2-40B4-BE49-F238E27FC236}">
                <a16:creationId xmlns:a16="http://schemas.microsoft.com/office/drawing/2014/main" id="{7AD09E24-F963-4867-8AA6-3D2F8D3C8AA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
        <p:nvSpPr>
          <p:cNvPr id="7" name="AutoShape 8" descr="Output image">
            <a:extLst>
              <a:ext uri="{FF2B5EF4-FFF2-40B4-BE49-F238E27FC236}">
                <a16:creationId xmlns:a16="http://schemas.microsoft.com/office/drawing/2014/main" id="{9EEF6295-DEAB-C149-5598-C443E381052F}"/>
              </a:ext>
            </a:extLst>
          </p:cNvPr>
          <p:cNvSpPr>
            <a:spLocks noChangeAspect="1" noChangeArrowheads="1"/>
          </p:cNvSpPr>
          <p:nvPr/>
        </p:nvSpPr>
        <p:spPr bwMode="auto">
          <a:xfrm>
            <a:off x="3142541" y="475541"/>
            <a:ext cx="3105859" cy="310585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5842922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2055" name="Rectangle 2054">
            <a:extLst>
              <a:ext uri="{FF2B5EF4-FFF2-40B4-BE49-F238E27FC236}">
                <a16:creationId xmlns:a16="http://schemas.microsoft.com/office/drawing/2014/main" id="{EEA869E1-F851-4A52-92F5-77E592B76A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pic>
        <p:nvPicPr>
          <p:cNvPr id="2057" name="Picture 2056">
            <a:extLst>
              <a:ext uri="{FF2B5EF4-FFF2-40B4-BE49-F238E27FC236}">
                <a16:creationId xmlns:a16="http://schemas.microsoft.com/office/drawing/2014/main" id="{B083AD55-8296-44BD-8E14-DD2DDBC351B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2059" name="Straight Connector 2058">
            <a:extLst>
              <a:ext uri="{FF2B5EF4-FFF2-40B4-BE49-F238E27FC236}">
                <a16:creationId xmlns:a16="http://schemas.microsoft.com/office/drawing/2014/main" id="{2BF46B26-15FC-4C5A-94FA-AE9ED64B5C2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2061" name="Straight Connector 2060">
            <a:extLst>
              <a:ext uri="{FF2B5EF4-FFF2-40B4-BE49-F238E27FC236}">
                <a16:creationId xmlns:a16="http://schemas.microsoft.com/office/drawing/2014/main" id="{912F6065-5345-44BD-B66E-5487CCD7A9B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2063" name="Rectangle 2062">
            <a:extLst>
              <a:ext uri="{FF2B5EF4-FFF2-40B4-BE49-F238E27FC236}">
                <a16:creationId xmlns:a16="http://schemas.microsoft.com/office/drawing/2014/main" id="{BD89ECFB-8421-4BB8-A23D-8B8D151F89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5" name="Rectangle 2064">
            <a:extLst>
              <a:ext uri="{FF2B5EF4-FFF2-40B4-BE49-F238E27FC236}">
                <a16:creationId xmlns:a16="http://schemas.microsoft.com/office/drawing/2014/main" id="{44911EB7-93CE-44FF-973F-B25ECF5DF5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a:extLst>
              <a:ext uri="{FF2B5EF4-FFF2-40B4-BE49-F238E27FC236}">
                <a16:creationId xmlns:a16="http://schemas.microsoft.com/office/drawing/2014/main" id="{57D824F3-6B48-CD9E-F429-F49D894CDB6B}"/>
              </a:ext>
            </a:extLst>
          </p:cNvPr>
          <p:cNvSpPr>
            <a:spLocks noGrp="1"/>
          </p:cNvSpPr>
          <p:nvPr>
            <p:ph type="title"/>
          </p:nvPr>
        </p:nvSpPr>
        <p:spPr>
          <a:xfrm>
            <a:off x="485695" y="1474969"/>
            <a:ext cx="3026558" cy="1868760"/>
          </a:xfrm>
        </p:spPr>
        <p:txBody>
          <a:bodyPr vert="horz" lIns="91440" tIns="45720" rIns="91440" bIns="0" rtlCol="0" anchor="b">
            <a:normAutofit/>
          </a:bodyPr>
          <a:lstStyle/>
          <a:p>
            <a:r>
              <a:rPr lang="en-US" sz="3600"/>
              <a:t>Boosting</a:t>
            </a:r>
          </a:p>
        </p:txBody>
      </p:sp>
      <p:cxnSp>
        <p:nvCxnSpPr>
          <p:cNvPr id="2067" name="Straight Connector 2066">
            <a:extLst>
              <a:ext uri="{FF2B5EF4-FFF2-40B4-BE49-F238E27FC236}">
                <a16:creationId xmlns:a16="http://schemas.microsoft.com/office/drawing/2014/main" id="{72870A17-34CA-4FF4-8777-CE7D7B986B7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4009" y="3526496"/>
            <a:ext cx="3023617" cy="0"/>
          </a:xfrm>
          <a:prstGeom prst="line">
            <a:avLst/>
          </a:prstGeom>
          <a:ln w="31750"/>
        </p:spPr>
        <p:style>
          <a:lnRef idx="3">
            <a:schemeClr val="accent1"/>
          </a:lnRef>
          <a:fillRef idx="0">
            <a:schemeClr val="accent1"/>
          </a:fillRef>
          <a:effectRef idx="2">
            <a:schemeClr val="accent1"/>
          </a:effectRef>
          <a:fontRef idx="minor">
            <a:schemeClr val="tx1"/>
          </a:fontRef>
        </p:style>
      </p:cxnSp>
      <p:grpSp>
        <p:nvGrpSpPr>
          <p:cNvPr id="2069" name="Group 2068">
            <a:extLst>
              <a:ext uri="{FF2B5EF4-FFF2-40B4-BE49-F238E27FC236}">
                <a16:creationId xmlns:a16="http://schemas.microsoft.com/office/drawing/2014/main" id="{34B79B4F-74AA-4B58-BBD2-2C3804928DF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990638" y="482171"/>
            <a:ext cx="7560115" cy="5149101"/>
            <a:chOff x="7463258" y="583365"/>
            <a:chExt cx="7560115" cy="5181928"/>
          </a:xfrm>
        </p:grpSpPr>
        <p:sp>
          <p:nvSpPr>
            <p:cNvPr id="2070" name="Rectangle 2069">
              <a:extLst>
                <a:ext uri="{FF2B5EF4-FFF2-40B4-BE49-F238E27FC236}">
                  <a16:creationId xmlns:a16="http://schemas.microsoft.com/office/drawing/2014/main" id="{FE994EF0-F368-43B3-9BF0-442E33BC36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3258" y="583365"/>
              <a:ext cx="7560115" cy="5181928"/>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71" name="Rectangle 2070">
              <a:extLst>
                <a:ext uri="{FF2B5EF4-FFF2-40B4-BE49-F238E27FC236}">
                  <a16:creationId xmlns:a16="http://schemas.microsoft.com/office/drawing/2014/main" id="{9B478E81-F333-452C-B354-06E13FB0B2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76317" y="915807"/>
              <a:ext cx="6928279" cy="4494927"/>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073" name="Rectangle 2072">
            <a:extLst>
              <a:ext uri="{FF2B5EF4-FFF2-40B4-BE49-F238E27FC236}">
                <a16:creationId xmlns:a16="http://schemas.microsoft.com/office/drawing/2014/main" id="{4E4C1088-922B-4744-BB37-5D47AEA43D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2130" y="977099"/>
            <a:ext cx="6597725" cy="4136205"/>
          </a:xfrm>
          <a:prstGeom prst="rect">
            <a:avLst/>
          </a:prstGeom>
          <a:solidFill>
            <a:schemeClr val="bg1"/>
          </a:soli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screenshot of a computer&#10;&#10;Description automatically generated">
            <a:extLst>
              <a:ext uri="{FF2B5EF4-FFF2-40B4-BE49-F238E27FC236}">
                <a16:creationId xmlns:a16="http://schemas.microsoft.com/office/drawing/2014/main" id="{48D305D1-EEFA-9A30-5195-9654C6AAFDF1}"/>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4631115" y="1320846"/>
            <a:ext cx="3059596" cy="3457170"/>
          </a:xfrm>
          <a:prstGeom prst="rect">
            <a:avLst/>
          </a:prstGeom>
        </p:spPr>
      </p:pic>
      <p:pic>
        <p:nvPicPr>
          <p:cNvPr id="2050" name="Picture 2" descr="Output image">
            <a:extLst>
              <a:ext uri="{FF2B5EF4-FFF2-40B4-BE49-F238E27FC236}">
                <a16:creationId xmlns:a16="http://schemas.microsoft.com/office/drawing/2014/main" id="{316BEB0B-A132-500B-999A-A1C600C49C65}"/>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7849810" y="2135377"/>
            <a:ext cx="3059596" cy="1828107"/>
          </a:xfrm>
          <a:prstGeom prst="rect">
            <a:avLst/>
          </a:prstGeom>
          <a:noFill/>
          <a:extLst>
            <a:ext uri="{909E8E84-426E-40DD-AFC4-6F175D3DCCD1}">
              <a14:hiddenFill xmlns:a14="http://schemas.microsoft.com/office/drawing/2010/main">
                <a:solidFill>
                  <a:srgbClr val="FFFFFF"/>
                </a:solidFill>
              </a14:hiddenFill>
            </a:ext>
          </a:extLst>
        </p:spPr>
      </p:pic>
      <p:pic>
        <p:nvPicPr>
          <p:cNvPr id="2075" name="Picture 2074">
            <a:extLst>
              <a:ext uri="{FF2B5EF4-FFF2-40B4-BE49-F238E27FC236}">
                <a16:creationId xmlns:a16="http://schemas.microsoft.com/office/drawing/2014/main" id="{15621CD7-6951-4B76-949B-6D851A2BE4D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2077" name="Straight Connector 2076">
            <a:extLst>
              <a:ext uri="{FF2B5EF4-FFF2-40B4-BE49-F238E27FC236}">
                <a16:creationId xmlns:a16="http://schemas.microsoft.com/office/drawing/2014/main" id="{7AD09E24-F963-4867-8AA6-3D2F8D3C8AA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85543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BEFDA1A-2A01-4C29-A5D0-AE6F050D07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Light bulb on yellow background with sketched light beams and cord">
            <a:extLst>
              <a:ext uri="{FF2B5EF4-FFF2-40B4-BE49-F238E27FC236}">
                <a16:creationId xmlns:a16="http://schemas.microsoft.com/office/drawing/2014/main" id="{0A0E8A29-81AB-06DA-F21C-AF282EDC79F0}"/>
              </a:ext>
            </a:extLst>
          </p:cNvPr>
          <p:cNvPicPr>
            <a:picLocks noChangeAspect="1"/>
          </p:cNvPicPr>
          <p:nvPr/>
        </p:nvPicPr>
        <p:blipFill rotWithShape="1">
          <a:blip r:embed="rId2">
            <a:duotone>
              <a:schemeClr val="bg2">
                <a:shade val="45000"/>
                <a:satMod val="135000"/>
              </a:schemeClr>
              <a:prstClr val="white"/>
            </a:duotone>
            <a:alphaModFix amt="50000"/>
          </a:blip>
          <a:srcRect t="8534" r="-1" b="-1"/>
          <a:stretch/>
        </p:blipFill>
        <p:spPr>
          <a:xfrm>
            <a:off x="305" y="10"/>
            <a:ext cx="12191695" cy="6857990"/>
          </a:xfrm>
          <a:prstGeom prst="rect">
            <a:avLst/>
          </a:prstGeom>
        </p:spPr>
      </p:pic>
      <p:cxnSp>
        <p:nvCxnSpPr>
          <p:cNvPr id="11" name="Straight Connector 10">
            <a:extLst>
              <a:ext uri="{FF2B5EF4-FFF2-40B4-BE49-F238E27FC236}">
                <a16:creationId xmlns:a16="http://schemas.microsoft.com/office/drawing/2014/main" id="{17FD20E5-30AF-47B9-9256-2E8E904CBBC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6" y="1847088"/>
            <a:ext cx="9607523"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a:extLst>
              <a:ext uri="{FF2B5EF4-FFF2-40B4-BE49-F238E27FC236}">
                <a16:creationId xmlns:a16="http://schemas.microsoft.com/office/drawing/2014/main" id="{02A5AFFD-0AB3-E02C-7DE9-6E86AED4FC30}"/>
              </a:ext>
            </a:extLst>
          </p:cNvPr>
          <p:cNvSpPr>
            <a:spLocks noGrp="1"/>
          </p:cNvSpPr>
          <p:nvPr>
            <p:ph type="title"/>
          </p:nvPr>
        </p:nvSpPr>
        <p:spPr>
          <a:xfrm>
            <a:off x="1451579" y="804519"/>
            <a:ext cx="9603275" cy="1049235"/>
          </a:xfrm>
        </p:spPr>
        <p:txBody>
          <a:bodyPr>
            <a:normAutofit/>
          </a:bodyPr>
          <a:lstStyle/>
          <a:p>
            <a:r>
              <a:rPr lang="en-IN"/>
              <a:t>Findings :</a:t>
            </a:r>
          </a:p>
        </p:txBody>
      </p:sp>
      <p:sp>
        <p:nvSpPr>
          <p:cNvPr id="13" name="Rectangle 12">
            <a:extLst>
              <a:ext uri="{FF2B5EF4-FFF2-40B4-BE49-F238E27FC236}">
                <a16:creationId xmlns:a16="http://schemas.microsoft.com/office/drawing/2014/main" id="{279D3810-B86F-4009-84EC-DE0FEABD6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alpha val="80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ontent Placeholder 2">
            <a:extLst>
              <a:ext uri="{FF2B5EF4-FFF2-40B4-BE49-F238E27FC236}">
                <a16:creationId xmlns:a16="http://schemas.microsoft.com/office/drawing/2014/main" id="{84F10238-E6BD-B4B1-8BF3-9FDE7192B023}"/>
              </a:ext>
            </a:extLst>
          </p:cNvPr>
          <p:cNvSpPr>
            <a:spLocks noGrp="1"/>
          </p:cNvSpPr>
          <p:nvPr>
            <p:ph idx="1"/>
          </p:nvPr>
        </p:nvSpPr>
        <p:spPr>
          <a:xfrm>
            <a:off x="1451579" y="2015732"/>
            <a:ext cx="9603275" cy="3450613"/>
          </a:xfrm>
        </p:spPr>
        <p:txBody>
          <a:bodyPr>
            <a:normAutofit/>
          </a:bodyPr>
          <a:lstStyle/>
          <a:p>
            <a:pPr>
              <a:lnSpc>
                <a:spcPct val="110000"/>
              </a:lnSpc>
            </a:pPr>
            <a:r>
              <a:rPr lang="en-GB" sz="1700" b="0" i="0" u="none" strike="noStrike">
                <a:effectLst/>
                <a:latin typeface="Aptos" panose="020B0004020202020204" pitchFamily="34" charset="0"/>
              </a:rPr>
              <a:t>We tested 5 different ways to predict if a customer will buy a sports car or another type of car. Two methods, called Random Forest and Bagging, were almost equally good at predicting correctly with 83% and 82% success rates. Since Random Forest and Bagging are quite similar, we can choose either one for our project to guess which car a customer will buy.</a:t>
            </a:r>
          </a:p>
          <a:p>
            <a:pPr marL="0" indent="0">
              <a:lnSpc>
                <a:spcPct val="110000"/>
              </a:lnSpc>
              <a:buNone/>
            </a:pPr>
            <a:br>
              <a:rPr lang="en-GB" sz="1700" b="0" i="0" u="none" strike="noStrike">
                <a:effectLst/>
                <a:latin typeface="Aptos" panose="020B0004020202020204" pitchFamily="34" charset="0"/>
              </a:rPr>
            </a:br>
            <a:endParaRPr lang="en-GB" sz="1700" b="0" i="0" u="none" strike="noStrike">
              <a:effectLst/>
              <a:latin typeface="Aptos" panose="020B0004020202020204" pitchFamily="34" charset="0"/>
            </a:endParaRPr>
          </a:p>
          <a:p>
            <a:pPr>
              <a:lnSpc>
                <a:spcPct val="110000"/>
              </a:lnSpc>
            </a:pPr>
            <a:r>
              <a:rPr lang="en-GB" sz="1700" b="0" i="0" u="none" strike="noStrike">
                <a:effectLst/>
                <a:latin typeface="Aptos" panose="020B0004020202020204" pitchFamily="34" charset="0"/>
              </a:rPr>
              <a:t>Even though we talked about choosing cars, this idea could also help doctors make health decisions, or help students choose their college major, by listening to what people say.</a:t>
            </a:r>
          </a:p>
          <a:p>
            <a:pPr marL="0" indent="0">
              <a:lnSpc>
                <a:spcPct val="110000"/>
              </a:lnSpc>
              <a:buNone/>
            </a:pPr>
            <a:endParaRPr lang="en-IN" sz="1700"/>
          </a:p>
        </p:txBody>
      </p:sp>
      <p:pic>
        <p:nvPicPr>
          <p:cNvPr id="15" name="Picture 14">
            <a:extLst>
              <a:ext uri="{FF2B5EF4-FFF2-40B4-BE49-F238E27FC236}">
                <a16:creationId xmlns:a16="http://schemas.microsoft.com/office/drawing/2014/main" id="{C33612A4-0B77-4479-B2AA-F178599550A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7" name="Straight Connector 16">
            <a:extLst>
              <a:ext uri="{FF2B5EF4-FFF2-40B4-BE49-F238E27FC236}">
                <a16:creationId xmlns:a16="http://schemas.microsoft.com/office/drawing/2014/main" id="{078A367A-3E83-4B48-A0F7-43FBE33328F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317694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CE580D1-F917-4567-AFB4-99AA9B52AD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pic>
        <p:nvPicPr>
          <p:cNvPr id="11" name="Picture 10">
            <a:extLst>
              <a:ext uri="{FF2B5EF4-FFF2-40B4-BE49-F238E27FC236}">
                <a16:creationId xmlns:a16="http://schemas.microsoft.com/office/drawing/2014/main" id="{1F5620B8-A2D8-4568-B566-F0453A0D916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3" name="Straight Connector 12">
            <a:extLst>
              <a:ext uri="{FF2B5EF4-FFF2-40B4-BE49-F238E27FC236}">
                <a16:creationId xmlns:a16="http://schemas.microsoft.com/office/drawing/2014/main" id="{1C7D2BA4-4B7A-4596-8BCC-5CF71542389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4977F1E1-2B6F-4BB6-899F-67D8764D83C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45" name="Rectangle 44">
            <a:extLst>
              <a:ext uri="{FF2B5EF4-FFF2-40B4-BE49-F238E27FC236}">
                <a16:creationId xmlns:a16="http://schemas.microsoft.com/office/drawing/2014/main" id="{EC17D08F-2133-44A9-B28C-CB29928FA8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0CC36881-E309-4C41-8B5B-203AADC15F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a:extLst>
              <a:ext uri="{FF2B5EF4-FFF2-40B4-BE49-F238E27FC236}">
                <a16:creationId xmlns:a16="http://schemas.microsoft.com/office/drawing/2014/main" id="{FC3A4693-99E9-03D9-52A3-D88F8EBA7C4C}"/>
              </a:ext>
            </a:extLst>
          </p:cNvPr>
          <p:cNvSpPr>
            <a:spLocks noGrp="1"/>
          </p:cNvSpPr>
          <p:nvPr>
            <p:ph type="title"/>
          </p:nvPr>
        </p:nvSpPr>
        <p:spPr>
          <a:xfrm>
            <a:off x="659301" y="1474969"/>
            <a:ext cx="2823919" cy="1868760"/>
          </a:xfrm>
        </p:spPr>
        <p:txBody>
          <a:bodyPr vert="horz" lIns="91440" tIns="45720" rIns="91440" bIns="0" rtlCol="0" anchor="b">
            <a:normAutofit/>
          </a:bodyPr>
          <a:lstStyle/>
          <a:p>
            <a:endParaRPr lang="en-US" sz="3600"/>
          </a:p>
        </p:txBody>
      </p:sp>
      <p:cxnSp>
        <p:nvCxnSpPr>
          <p:cNvPr id="21" name="Straight Connector 20">
            <a:extLst>
              <a:ext uri="{FF2B5EF4-FFF2-40B4-BE49-F238E27FC236}">
                <a16:creationId xmlns:a16="http://schemas.microsoft.com/office/drawing/2014/main" id="{84F2C6A8-7D46-49EA-860B-0F0B0208436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59301" y="3528543"/>
            <a:ext cx="2823919" cy="0"/>
          </a:xfrm>
          <a:prstGeom prst="line">
            <a:avLst/>
          </a:prstGeom>
          <a:ln w="31750"/>
        </p:spPr>
        <p:style>
          <a:lnRef idx="3">
            <a:schemeClr val="accent1"/>
          </a:lnRef>
          <a:fillRef idx="0">
            <a:schemeClr val="accent1"/>
          </a:fillRef>
          <a:effectRef idx="2">
            <a:schemeClr val="accent1"/>
          </a:effectRef>
          <a:fontRef idx="minor">
            <a:schemeClr val="tx1"/>
          </a:fontRef>
        </p:style>
      </p:cxnSp>
      <p:grpSp>
        <p:nvGrpSpPr>
          <p:cNvPr id="23" name="Group 22">
            <a:extLst>
              <a:ext uri="{FF2B5EF4-FFF2-40B4-BE49-F238E27FC236}">
                <a16:creationId xmlns:a16="http://schemas.microsoft.com/office/drawing/2014/main" id="{AED92372-F778-4E96-9E90-4E63BAF3CAD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979389" y="482171"/>
            <a:ext cx="7560115" cy="5149101"/>
            <a:chOff x="7463258" y="583365"/>
            <a:chExt cx="7560115" cy="5181928"/>
          </a:xfrm>
        </p:grpSpPr>
        <p:sp>
          <p:nvSpPr>
            <p:cNvPr id="47" name="Rectangle 46">
              <a:extLst>
                <a:ext uri="{FF2B5EF4-FFF2-40B4-BE49-F238E27FC236}">
                  <a16:creationId xmlns:a16="http://schemas.microsoft.com/office/drawing/2014/main" id="{EB4EC089-8B60-43F4-9BF5-1F0B0E398E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3258" y="583365"/>
              <a:ext cx="7560115" cy="5181928"/>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1C0BAC91-1725-4E5A-92CE-F5A2EB0661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76317" y="915807"/>
              <a:ext cx="6928279" cy="4494927"/>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4" name="Content Placeholder 3">
            <a:extLst>
              <a:ext uri="{FF2B5EF4-FFF2-40B4-BE49-F238E27FC236}">
                <a16:creationId xmlns:a16="http://schemas.microsoft.com/office/drawing/2014/main" id="{7DEDC9CA-C2AA-D782-1161-E4A6D19B7E03}"/>
              </a:ext>
            </a:extLst>
          </p:cNvPr>
          <p:cNvPicPr>
            <a:picLocks noGrp="1" noChangeAspect="1"/>
          </p:cNvPicPr>
          <p:nvPr>
            <p:ph idx="1"/>
          </p:nvPr>
        </p:nvPicPr>
        <p:blipFill rotWithShape="1">
          <a:blip r:embed="rId3"/>
          <a:srcRect t="9477" r="-1" b="12780"/>
          <a:stretch/>
        </p:blipFill>
        <p:spPr>
          <a:xfrm>
            <a:off x="4618374" y="1116345"/>
            <a:ext cx="6282919" cy="3866172"/>
          </a:xfrm>
          <a:prstGeom prst="rect">
            <a:avLst/>
          </a:prstGeom>
        </p:spPr>
      </p:pic>
      <p:pic>
        <p:nvPicPr>
          <p:cNvPr id="27" name="Picture 26">
            <a:extLst>
              <a:ext uri="{FF2B5EF4-FFF2-40B4-BE49-F238E27FC236}">
                <a16:creationId xmlns:a16="http://schemas.microsoft.com/office/drawing/2014/main" id="{4B61EBEC-D0CA-456C-98A6-EDA1AC9FB0D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29" name="Straight Connector 28">
            <a:extLst>
              <a:ext uri="{FF2B5EF4-FFF2-40B4-BE49-F238E27FC236}">
                <a16:creationId xmlns:a16="http://schemas.microsoft.com/office/drawing/2014/main" id="{718A71EB-D327-4458-85FB-26336B2BA01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627302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A0840E-4860-C47C-3E39-35BCCB35AD57}"/>
              </a:ext>
            </a:extLst>
          </p:cNvPr>
          <p:cNvSpPr>
            <a:spLocks noGrp="1"/>
          </p:cNvSpPr>
          <p:nvPr>
            <p:ph type="title"/>
          </p:nvPr>
        </p:nvSpPr>
        <p:spPr/>
        <p:txBody>
          <a:bodyPr/>
          <a:lstStyle/>
          <a:p>
            <a:r>
              <a:rPr lang="en-IN"/>
              <a:t>Introduction :</a:t>
            </a:r>
          </a:p>
        </p:txBody>
      </p:sp>
      <p:sp>
        <p:nvSpPr>
          <p:cNvPr id="3" name="Content Placeholder 2">
            <a:extLst>
              <a:ext uri="{FF2B5EF4-FFF2-40B4-BE49-F238E27FC236}">
                <a16:creationId xmlns:a16="http://schemas.microsoft.com/office/drawing/2014/main" id="{91E3FE56-2C77-87B2-E85B-B3FA9F9809AE}"/>
              </a:ext>
            </a:extLst>
          </p:cNvPr>
          <p:cNvSpPr>
            <a:spLocks noGrp="1"/>
          </p:cNvSpPr>
          <p:nvPr>
            <p:ph idx="1"/>
          </p:nvPr>
        </p:nvSpPr>
        <p:spPr/>
        <p:txBody>
          <a:bodyPr>
            <a:normAutofit/>
          </a:bodyPr>
          <a:lstStyle/>
          <a:p>
            <a:r>
              <a:rPr lang="en-IN"/>
              <a:t>Source of Dataset</a:t>
            </a:r>
          </a:p>
          <a:p>
            <a:r>
              <a:rPr lang="en-IN"/>
              <a:t>Used sample recording for building dataset.</a:t>
            </a:r>
          </a:p>
          <a:p>
            <a:r>
              <a:rPr lang="en-IN"/>
              <a:t>Converted audio into text with help of python code</a:t>
            </a:r>
          </a:p>
          <a:p>
            <a:r>
              <a:rPr lang="en-IN"/>
              <a:t> We extracted the features from audio and saved as text.</a:t>
            </a:r>
          </a:p>
          <a:p>
            <a:endParaRPr lang="en-IN"/>
          </a:p>
          <a:p>
            <a:r>
              <a:rPr lang="en-IN"/>
              <a:t>Objectives/Goal : </a:t>
            </a:r>
          </a:p>
          <a:p>
            <a:r>
              <a:rPr lang="en-US"/>
              <a:t>Predicting whether a customer will purchase a car based on certain features.</a:t>
            </a:r>
          </a:p>
          <a:p>
            <a:endParaRPr lang="en-US"/>
          </a:p>
          <a:p>
            <a:endParaRPr lang="en-IN"/>
          </a:p>
        </p:txBody>
      </p:sp>
    </p:spTree>
    <p:extLst>
      <p:ext uri="{BB962C8B-B14F-4D97-AF65-F5344CB8AC3E}">
        <p14:creationId xmlns:p14="http://schemas.microsoft.com/office/powerpoint/2010/main" val="31074515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CBADCA-4C94-3999-5DC2-E4353A172960}"/>
              </a:ext>
            </a:extLst>
          </p:cNvPr>
          <p:cNvSpPr>
            <a:spLocks noGrp="1"/>
          </p:cNvSpPr>
          <p:nvPr>
            <p:ph type="ctrTitle"/>
          </p:nvPr>
        </p:nvSpPr>
        <p:spPr>
          <a:xfrm>
            <a:off x="2490304" y="324626"/>
            <a:ext cx="8637073" cy="2541431"/>
          </a:xfrm>
        </p:spPr>
        <p:txBody>
          <a:bodyPr>
            <a:normAutofit fontScale="90000"/>
          </a:bodyPr>
          <a:lstStyle/>
          <a:p>
            <a:r>
              <a:rPr lang="en-US"/>
              <a:t>Collect voice data from the customers</a:t>
            </a:r>
          </a:p>
        </p:txBody>
      </p:sp>
      <p:pic>
        <p:nvPicPr>
          <p:cNvPr id="5" name="Picture 4" descr="A group of men in suits talking to each other&#10;&#10;Description automatically generated">
            <a:extLst>
              <a:ext uri="{FF2B5EF4-FFF2-40B4-BE49-F238E27FC236}">
                <a16:creationId xmlns:a16="http://schemas.microsoft.com/office/drawing/2014/main" id="{F6C48E99-52A1-CDEE-E2BA-877C3A6B70E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9683" y="3680742"/>
            <a:ext cx="3385915" cy="2259826"/>
          </a:xfrm>
          <a:prstGeom prst="rect">
            <a:avLst/>
          </a:prstGeom>
        </p:spPr>
      </p:pic>
      <p:pic>
        <p:nvPicPr>
          <p:cNvPr id="7" name="Picture 6" descr="A person with a microphone&#10;&#10;Description automatically generated">
            <a:extLst>
              <a:ext uri="{FF2B5EF4-FFF2-40B4-BE49-F238E27FC236}">
                <a16:creationId xmlns:a16="http://schemas.microsoft.com/office/drawing/2014/main" id="{8DD1662E-F2C6-A7CE-99DE-B8F142892BC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25358" y="3694952"/>
            <a:ext cx="2608206" cy="2273337"/>
          </a:xfrm>
          <a:prstGeom prst="rect">
            <a:avLst/>
          </a:prstGeom>
        </p:spPr>
      </p:pic>
      <p:pic>
        <p:nvPicPr>
          <p:cNvPr id="8" name="Recording 205328-021924">
            <a:hlinkClick r:id="" action="ppaction://media"/>
            <a:extLst>
              <a:ext uri="{FF2B5EF4-FFF2-40B4-BE49-F238E27FC236}">
                <a16:creationId xmlns:a16="http://schemas.microsoft.com/office/drawing/2014/main" id="{16CE6025-B847-583D-F8FC-07A1A5AE760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794452" y="3991944"/>
            <a:ext cx="1528342" cy="1528342"/>
          </a:xfrm>
          <a:prstGeom prst="rect">
            <a:avLst/>
          </a:prstGeom>
        </p:spPr>
      </p:pic>
    </p:spTree>
    <p:extLst>
      <p:ext uri="{BB962C8B-B14F-4D97-AF65-F5344CB8AC3E}">
        <p14:creationId xmlns:p14="http://schemas.microsoft.com/office/powerpoint/2010/main" val="2714563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867"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8"/>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193BA5C-B8F3-4972-BA54-014C48FAFA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D7162BAB-C25E-4CE9-B87C-F118DC7E7C2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6" y="1847088"/>
            <a:ext cx="3530885"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a:extLst>
              <a:ext uri="{FF2B5EF4-FFF2-40B4-BE49-F238E27FC236}">
                <a16:creationId xmlns:a16="http://schemas.microsoft.com/office/drawing/2014/main" id="{5C448BF5-9B67-7B8B-81BD-6A7F61A29C44}"/>
              </a:ext>
            </a:extLst>
          </p:cNvPr>
          <p:cNvSpPr>
            <a:spLocks noGrp="1"/>
          </p:cNvSpPr>
          <p:nvPr>
            <p:ph type="title"/>
          </p:nvPr>
        </p:nvSpPr>
        <p:spPr>
          <a:xfrm>
            <a:off x="1451580" y="804520"/>
            <a:ext cx="3530157" cy="1049235"/>
          </a:xfrm>
        </p:spPr>
        <p:txBody>
          <a:bodyPr>
            <a:normAutofit/>
          </a:bodyPr>
          <a:lstStyle/>
          <a:p>
            <a:r>
              <a:rPr lang="en-US" sz="2700" b="1"/>
              <a:t>Speech to text conversion </a:t>
            </a:r>
          </a:p>
        </p:txBody>
      </p:sp>
      <p:sp>
        <p:nvSpPr>
          <p:cNvPr id="14" name="Rectangle 13">
            <a:extLst>
              <a:ext uri="{FF2B5EF4-FFF2-40B4-BE49-F238E27FC236}">
                <a16:creationId xmlns:a16="http://schemas.microsoft.com/office/drawing/2014/main" id="{05B93327-222A-4DAC-9163-371BF44CDB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3" name="Content Placeholder 2">
            <a:extLst>
              <a:ext uri="{FF2B5EF4-FFF2-40B4-BE49-F238E27FC236}">
                <a16:creationId xmlns:a16="http://schemas.microsoft.com/office/drawing/2014/main" id="{7D35C614-F0A9-B789-61EF-DCD9615C65FC}"/>
              </a:ext>
            </a:extLst>
          </p:cNvPr>
          <p:cNvSpPr>
            <a:spLocks noGrp="1"/>
          </p:cNvSpPr>
          <p:nvPr>
            <p:ph idx="1"/>
          </p:nvPr>
        </p:nvSpPr>
        <p:spPr>
          <a:xfrm>
            <a:off x="1451581" y="2015732"/>
            <a:ext cx="3526523" cy="3450613"/>
          </a:xfrm>
        </p:spPr>
        <p:txBody>
          <a:bodyPr>
            <a:normAutofit/>
          </a:bodyPr>
          <a:lstStyle/>
          <a:p>
            <a:pPr marL="0" indent="0">
              <a:lnSpc>
                <a:spcPct val="110000"/>
              </a:lnSpc>
              <a:buNone/>
            </a:pPr>
            <a:r>
              <a:rPr lang="en-US" sz="1700" b="1"/>
              <a:t>Configure the Google Cloud API </a:t>
            </a:r>
          </a:p>
          <a:p>
            <a:pPr marL="0" indent="0">
              <a:lnSpc>
                <a:spcPct val="110000"/>
              </a:lnSpc>
              <a:buNone/>
            </a:pPr>
            <a:endParaRPr lang="en-US" sz="1700" b="1"/>
          </a:p>
          <a:p>
            <a:pPr marL="0" indent="0">
              <a:lnSpc>
                <a:spcPct val="110000"/>
              </a:lnSpc>
              <a:buNone/>
            </a:pPr>
            <a:endParaRPr lang="en-US" sz="1700" b="1"/>
          </a:p>
          <a:p>
            <a:pPr>
              <a:lnSpc>
                <a:spcPct val="110000"/>
              </a:lnSpc>
            </a:pPr>
            <a:r>
              <a:rPr lang="en-US" sz="1700"/>
              <a:t>Configure Google Cloud API Account.</a:t>
            </a:r>
          </a:p>
          <a:p>
            <a:pPr>
              <a:lnSpc>
                <a:spcPct val="110000"/>
              </a:lnSpc>
            </a:pPr>
            <a:r>
              <a:rPr lang="en-US" sz="1700"/>
              <a:t>Generate a Json key to connect python </a:t>
            </a:r>
          </a:p>
          <a:p>
            <a:pPr marL="0" indent="0">
              <a:lnSpc>
                <a:spcPct val="110000"/>
              </a:lnSpc>
              <a:buNone/>
            </a:pPr>
            <a:r>
              <a:rPr lang="en-US" sz="1700"/>
              <a:t>   code with the Google Cloud API.</a:t>
            </a:r>
          </a:p>
          <a:p>
            <a:pPr marL="0" indent="0">
              <a:lnSpc>
                <a:spcPct val="110000"/>
              </a:lnSpc>
              <a:buNone/>
            </a:pPr>
            <a:endParaRPr lang="en-US" sz="1700"/>
          </a:p>
        </p:txBody>
      </p:sp>
      <p:grpSp>
        <p:nvGrpSpPr>
          <p:cNvPr id="16" name="Group 15">
            <a:extLst>
              <a:ext uri="{FF2B5EF4-FFF2-40B4-BE49-F238E27FC236}">
                <a16:creationId xmlns:a16="http://schemas.microsoft.com/office/drawing/2014/main" id="{14EE34E3-F117-4487-8ACF-33DA65FA11B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60131" y="482171"/>
            <a:ext cx="6091791" cy="5149101"/>
            <a:chOff x="5460131" y="482171"/>
            <a:chExt cx="6091791" cy="5149101"/>
          </a:xfrm>
        </p:grpSpPr>
        <p:sp>
          <p:nvSpPr>
            <p:cNvPr id="7" name="Rectangle 6">
              <a:extLst>
                <a:ext uri="{FF2B5EF4-FFF2-40B4-BE49-F238E27FC236}">
                  <a16:creationId xmlns:a16="http://schemas.microsoft.com/office/drawing/2014/main" id="{39ACC02C-6424-4165-93C4-E83C8E81D4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60131" y="482171"/>
              <a:ext cx="6091791"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C182CB9C-C978-4C9B-9AAD-8B13418975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78956" y="812507"/>
              <a:ext cx="5461780"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0" name="Rectangle 19">
            <a:extLst>
              <a:ext uri="{FF2B5EF4-FFF2-40B4-BE49-F238E27FC236}">
                <a16:creationId xmlns:a16="http://schemas.microsoft.com/office/drawing/2014/main" id="{56388820-A63D-463C-9DBC-060A5ABE33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42379" y="977965"/>
            <a:ext cx="5134631" cy="4135339"/>
          </a:xfrm>
          <a:prstGeom prst="rect">
            <a:avLst/>
          </a:prstGeom>
          <a:solidFill>
            <a:schemeClr val="bg1"/>
          </a:soli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diagram of a cloud storage&#10;&#10;Description automatically generated">
            <a:extLst>
              <a:ext uri="{FF2B5EF4-FFF2-40B4-BE49-F238E27FC236}">
                <a16:creationId xmlns:a16="http://schemas.microsoft.com/office/drawing/2014/main" id="{3DC5DA28-184D-EEB8-7276-D790246E7A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3926" y="1307646"/>
            <a:ext cx="4821551" cy="3483570"/>
          </a:xfrm>
          <a:prstGeom prst="rect">
            <a:avLst/>
          </a:prstGeom>
        </p:spPr>
      </p:pic>
      <p:pic>
        <p:nvPicPr>
          <p:cNvPr id="22" name="Picture 21">
            <a:extLst>
              <a:ext uri="{FF2B5EF4-FFF2-40B4-BE49-F238E27FC236}">
                <a16:creationId xmlns:a16="http://schemas.microsoft.com/office/drawing/2014/main" id="{C04ED70F-D6FD-4EB1-A171-D30F885FE73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24" name="Straight Connector 23">
            <a:extLst>
              <a:ext uri="{FF2B5EF4-FFF2-40B4-BE49-F238E27FC236}">
                <a16:creationId xmlns:a16="http://schemas.microsoft.com/office/drawing/2014/main" id="{DA26CAE9-74C4-4EDD-8A80-77F79EAA86F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03832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482E7304-2AC2-4A5C-924D-A6AC3FFC5E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8A10BF1-DABF-0555-BD0D-C133D1BABDB1}"/>
              </a:ext>
            </a:extLst>
          </p:cNvPr>
          <p:cNvSpPr>
            <a:spLocks noGrp="1"/>
          </p:cNvSpPr>
          <p:nvPr>
            <p:ph type="title"/>
          </p:nvPr>
        </p:nvSpPr>
        <p:spPr>
          <a:xfrm>
            <a:off x="1451579" y="804519"/>
            <a:ext cx="9603275" cy="1049235"/>
          </a:xfrm>
        </p:spPr>
        <p:txBody>
          <a:bodyPr>
            <a:normAutofit/>
          </a:bodyPr>
          <a:lstStyle/>
          <a:p>
            <a:r>
              <a:rPr lang="en-US" b="1"/>
              <a:t>Speech to text conversion </a:t>
            </a:r>
            <a:endParaRPr lang="en-US"/>
          </a:p>
        </p:txBody>
      </p:sp>
      <p:cxnSp>
        <p:nvCxnSpPr>
          <p:cNvPr id="15" name="Straight Connector 14">
            <a:extLst>
              <a:ext uri="{FF2B5EF4-FFF2-40B4-BE49-F238E27FC236}">
                <a16:creationId xmlns:a16="http://schemas.microsoft.com/office/drawing/2014/main" id="{D259FEF2-F6A5-442F-BA10-4E39EECD0AB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1579" y="1853754"/>
            <a:ext cx="9603274"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17" name="Rectangle 16">
            <a:extLst>
              <a:ext uri="{FF2B5EF4-FFF2-40B4-BE49-F238E27FC236}">
                <a16:creationId xmlns:a16="http://schemas.microsoft.com/office/drawing/2014/main" id="{A3C183B1-1D4B-4E3D-A02E-A426E3BFA0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838524"/>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graphicFrame>
        <p:nvGraphicFramePr>
          <p:cNvPr id="9" name="Content Placeholder 6">
            <a:extLst>
              <a:ext uri="{FF2B5EF4-FFF2-40B4-BE49-F238E27FC236}">
                <a16:creationId xmlns:a16="http://schemas.microsoft.com/office/drawing/2014/main" id="{19098EA1-60A5-9AAC-DAC8-C66B8EA2FDC4}"/>
              </a:ext>
            </a:extLst>
          </p:cNvPr>
          <p:cNvGraphicFramePr>
            <a:graphicFrameLocks noGrp="1"/>
          </p:cNvGraphicFramePr>
          <p:nvPr>
            <p:ph idx="1"/>
            <p:extLst>
              <p:ext uri="{D42A27DB-BD31-4B8C-83A1-F6EECF244321}">
                <p14:modId xmlns:p14="http://schemas.microsoft.com/office/powerpoint/2010/main" val="2430474848"/>
              </p:ext>
            </p:extLst>
          </p:nvPr>
        </p:nvGraphicFramePr>
        <p:xfrm>
          <a:off x="1450975" y="2331497"/>
          <a:ext cx="9604375" cy="372322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2852720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EEA869E1-F851-4A52-92F5-77E592B76A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pic>
        <p:nvPicPr>
          <p:cNvPr id="17" name="Picture 16">
            <a:extLst>
              <a:ext uri="{FF2B5EF4-FFF2-40B4-BE49-F238E27FC236}">
                <a16:creationId xmlns:a16="http://schemas.microsoft.com/office/drawing/2014/main" id="{B083AD55-8296-44BD-8E14-DD2DDBC351B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9" name="Straight Connector 18">
            <a:extLst>
              <a:ext uri="{FF2B5EF4-FFF2-40B4-BE49-F238E27FC236}">
                <a16:creationId xmlns:a16="http://schemas.microsoft.com/office/drawing/2014/main" id="{2BF46B26-15FC-4C5A-94FA-AE9ED64B5C2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912F6065-5345-44BD-B66E-5487CCD7A9B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23" name="Rectangle 22">
            <a:extLst>
              <a:ext uri="{FF2B5EF4-FFF2-40B4-BE49-F238E27FC236}">
                <a16:creationId xmlns:a16="http://schemas.microsoft.com/office/drawing/2014/main" id="{BD89ECFB-8421-4BB8-A23D-8B8D151F89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44911EB7-93CE-44FF-973F-B25ECF5DF5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a:extLst>
              <a:ext uri="{FF2B5EF4-FFF2-40B4-BE49-F238E27FC236}">
                <a16:creationId xmlns:a16="http://schemas.microsoft.com/office/drawing/2014/main" id="{31A49B0A-70B9-74B1-B0ED-3C7D156CCC2E}"/>
              </a:ext>
            </a:extLst>
          </p:cNvPr>
          <p:cNvSpPr>
            <a:spLocks noGrp="1"/>
          </p:cNvSpPr>
          <p:nvPr>
            <p:ph type="title"/>
          </p:nvPr>
        </p:nvSpPr>
        <p:spPr>
          <a:xfrm>
            <a:off x="485695" y="1474969"/>
            <a:ext cx="3026558" cy="1868760"/>
          </a:xfrm>
        </p:spPr>
        <p:txBody>
          <a:bodyPr vert="horz" lIns="91440" tIns="45720" rIns="91440" bIns="0" rtlCol="0" anchor="b">
            <a:normAutofit/>
          </a:bodyPr>
          <a:lstStyle/>
          <a:p>
            <a:r>
              <a:rPr lang="en-US" sz="3600"/>
              <a:t>Open AI </a:t>
            </a:r>
          </a:p>
        </p:txBody>
      </p:sp>
      <p:cxnSp>
        <p:nvCxnSpPr>
          <p:cNvPr id="27" name="Straight Connector 26">
            <a:extLst>
              <a:ext uri="{FF2B5EF4-FFF2-40B4-BE49-F238E27FC236}">
                <a16:creationId xmlns:a16="http://schemas.microsoft.com/office/drawing/2014/main" id="{72870A17-34CA-4FF4-8777-CE7D7B986B7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4009" y="3526496"/>
            <a:ext cx="3023617" cy="0"/>
          </a:xfrm>
          <a:prstGeom prst="line">
            <a:avLst/>
          </a:prstGeom>
          <a:ln w="31750"/>
        </p:spPr>
        <p:style>
          <a:lnRef idx="3">
            <a:schemeClr val="accent1"/>
          </a:lnRef>
          <a:fillRef idx="0">
            <a:schemeClr val="accent1"/>
          </a:fillRef>
          <a:effectRef idx="2">
            <a:schemeClr val="accent1"/>
          </a:effectRef>
          <a:fontRef idx="minor">
            <a:schemeClr val="tx1"/>
          </a:fontRef>
        </p:style>
      </p:cxnSp>
      <p:grpSp>
        <p:nvGrpSpPr>
          <p:cNvPr id="29" name="Group 28">
            <a:extLst>
              <a:ext uri="{FF2B5EF4-FFF2-40B4-BE49-F238E27FC236}">
                <a16:creationId xmlns:a16="http://schemas.microsoft.com/office/drawing/2014/main" id="{34B79B4F-74AA-4B58-BBD2-2C3804928DF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990638" y="482171"/>
            <a:ext cx="7560115" cy="5149101"/>
            <a:chOff x="7463258" y="583365"/>
            <a:chExt cx="7560115" cy="5181928"/>
          </a:xfrm>
        </p:grpSpPr>
        <p:sp>
          <p:nvSpPr>
            <p:cNvPr id="30" name="Rectangle 29">
              <a:extLst>
                <a:ext uri="{FF2B5EF4-FFF2-40B4-BE49-F238E27FC236}">
                  <a16:creationId xmlns:a16="http://schemas.microsoft.com/office/drawing/2014/main" id="{FE994EF0-F368-43B3-9BF0-442E33BC36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3258" y="583365"/>
              <a:ext cx="7560115" cy="5181928"/>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9B478E81-F333-452C-B354-06E13FB0B2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76317" y="915807"/>
              <a:ext cx="6928279" cy="4494927"/>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3" name="Rectangle 32">
            <a:extLst>
              <a:ext uri="{FF2B5EF4-FFF2-40B4-BE49-F238E27FC236}">
                <a16:creationId xmlns:a16="http://schemas.microsoft.com/office/drawing/2014/main" id="{4E4C1088-922B-4744-BB37-5D47AEA43D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2130" y="977099"/>
            <a:ext cx="6597725" cy="4136205"/>
          </a:xfrm>
          <a:prstGeom prst="rect">
            <a:avLst/>
          </a:prstGeom>
          <a:solidFill>
            <a:schemeClr val="bg1"/>
          </a:soli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Content Placeholder 9" descr="A screenshot of a computer program&#10;&#10;Description automatically generated">
            <a:extLst>
              <a:ext uri="{FF2B5EF4-FFF2-40B4-BE49-F238E27FC236}">
                <a16:creationId xmlns:a16="http://schemas.microsoft.com/office/drawing/2014/main" id="{1E0677AE-8ECB-993A-D579-6885A02BFB5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631115" y="1776005"/>
            <a:ext cx="3059596" cy="2546852"/>
          </a:xfrm>
          <a:prstGeom prst="rect">
            <a:avLst/>
          </a:prstGeom>
        </p:spPr>
      </p:pic>
      <p:pic>
        <p:nvPicPr>
          <p:cNvPr id="6" name="Picture 5" descr="A green square with white logo&#10;&#10;Description automatically generated">
            <a:extLst>
              <a:ext uri="{FF2B5EF4-FFF2-40B4-BE49-F238E27FC236}">
                <a16:creationId xmlns:a16="http://schemas.microsoft.com/office/drawing/2014/main" id="{96221AEE-5609-FF0D-05D6-BD5B21539FD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49810" y="2250112"/>
            <a:ext cx="3059596" cy="1598638"/>
          </a:xfrm>
          <a:prstGeom prst="rect">
            <a:avLst/>
          </a:prstGeom>
        </p:spPr>
      </p:pic>
      <p:pic>
        <p:nvPicPr>
          <p:cNvPr id="35" name="Picture 34">
            <a:extLst>
              <a:ext uri="{FF2B5EF4-FFF2-40B4-BE49-F238E27FC236}">
                <a16:creationId xmlns:a16="http://schemas.microsoft.com/office/drawing/2014/main" id="{15621CD7-6951-4B76-949B-6D851A2BE4D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37" name="Straight Connector 36">
            <a:extLst>
              <a:ext uri="{FF2B5EF4-FFF2-40B4-BE49-F238E27FC236}">
                <a16:creationId xmlns:a16="http://schemas.microsoft.com/office/drawing/2014/main" id="{7AD09E24-F963-4867-8AA6-3D2F8D3C8AA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61243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82E7304-2AC2-4A5C-924D-A6AC3FFC5E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22ACC21-E298-1969-206D-55F00B45C7DE}"/>
              </a:ext>
            </a:extLst>
          </p:cNvPr>
          <p:cNvSpPr>
            <a:spLocks noGrp="1"/>
          </p:cNvSpPr>
          <p:nvPr>
            <p:ph type="title"/>
          </p:nvPr>
        </p:nvSpPr>
        <p:spPr>
          <a:xfrm>
            <a:off x="1451579" y="804519"/>
            <a:ext cx="9603275" cy="1049235"/>
          </a:xfrm>
        </p:spPr>
        <p:txBody>
          <a:bodyPr>
            <a:normAutofit/>
          </a:bodyPr>
          <a:lstStyle/>
          <a:p>
            <a:r>
              <a:rPr lang="en-US"/>
              <a:t>GPT 3.5 Turbo </a:t>
            </a:r>
          </a:p>
        </p:txBody>
      </p:sp>
      <p:cxnSp>
        <p:nvCxnSpPr>
          <p:cNvPr id="11" name="Straight Connector 10">
            <a:extLst>
              <a:ext uri="{FF2B5EF4-FFF2-40B4-BE49-F238E27FC236}">
                <a16:creationId xmlns:a16="http://schemas.microsoft.com/office/drawing/2014/main" id="{D259FEF2-F6A5-442F-BA10-4E39EECD0AB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1579" y="1853754"/>
            <a:ext cx="9603274"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13" name="Rectangle 12">
            <a:extLst>
              <a:ext uri="{FF2B5EF4-FFF2-40B4-BE49-F238E27FC236}">
                <a16:creationId xmlns:a16="http://schemas.microsoft.com/office/drawing/2014/main" id="{A3C183B1-1D4B-4E3D-A02E-A426E3BFA0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838524"/>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graphicFrame>
        <p:nvGraphicFramePr>
          <p:cNvPr id="5" name="Content Placeholder 2">
            <a:extLst>
              <a:ext uri="{FF2B5EF4-FFF2-40B4-BE49-F238E27FC236}">
                <a16:creationId xmlns:a16="http://schemas.microsoft.com/office/drawing/2014/main" id="{0F26063A-4A21-23CA-8361-2AFD73CABD9D}"/>
              </a:ext>
            </a:extLst>
          </p:cNvPr>
          <p:cNvGraphicFramePr>
            <a:graphicFrameLocks noGrp="1"/>
          </p:cNvGraphicFramePr>
          <p:nvPr>
            <p:ph idx="1"/>
            <p:extLst>
              <p:ext uri="{D42A27DB-BD31-4B8C-83A1-F6EECF244321}">
                <p14:modId xmlns:p14="http://schemas.microsoft.com/office/powerpoint/2010/main" val="3953367725"/>
              </p:ext>
            </p:extLst>
          </p:nvPr>
        </p:nvGraphicFramePr>
        <p:xfrm>
          <a:off x="1450975" y="2331497"/>
          <a:ext cx="9604375" cy="372322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107538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CABCAE3-64FC-4149-819F-2C18128241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pic>
        <p:nvPicPr>
          <p:cNvPr id="12" name="Picture 11">
            <a:extLst>
              <a:ext uri="{FF2B5EF4-FFF2-40B4-BE49-F238E27FC236}">
                <a16:creationId xmlns:a16="http://schemas.microsoft.com/office/drawing/2014/main" id="{012FDCFE-9AD2-4D8A-8CBF-B3AA37EBF6D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4" name="Straight Connector 13">
            <a:extLst>
              <a:ext uri="{FF2B5EF4-FFF2-40B4-BE49-F238E27FC236}">
                <a16:creationId xmlns:a16="http://schemas.microsoft.com/office/drawing/2014/main" id="{FBD463FC-4CA8-4FF4-85A3-AF9F4B98D21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ECF35C3-8B44-4F4B-BD25-4C01823DB2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18" name="Rectangle 17">
            <a:extLst>
              <a:ext uri="{FF2B5EF4-FFF2-40B4-BE49-F238E27FC236}">
                <a16:creationId xmlns:a16="http://schemas.microsoft.com/office/drawing/2014/main" id="{2FA7AD0A-1871-4DF8-9235-F49D0513B9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36B04CFB-FAE5-47DD-9B3E-4E9BA7A89C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a:extLst>
              <a:ext uri="{FF2B5EF4-FFF2-40B4-BE49-F238E27FC236}">
                <a16:creationId xmlns:a16="http://schemas.microsoft.com/office/drawing/2014/main" id="{0DC8311F-FBD5-44D3-D156-6E856CD773C1}"/>
              </a:ext>
            </a:extLst>
          </p:cNvPr>
          <p:cNvSpPr>
            <a:spLocks noGrp="1"/>
          </p:cNvSpPr>
          <p:nvPr>
            <p:ph type="title"/>
          </p:nvPr>
        </p:nvSpPr>
        <p:spPr>
          <a:xfrm>
            <a:off x="659301" y="1474969"/>
            <a:ext cx="2823919" cy="1868760"/>
          </a:xfrm>
        </p:spPr>
        <p:txBody>
          <a:bodyPr vert="horz" lIns="91440" tIns="45720" rIns="91440" bIns="0" rtlCol="0" anchor="b">
            <a:normAutofit/>
          </a:bodyPr>
          <a:lstStyle/>
          <a:p>
            <a:r>
              <a:rPr lang="en-US" sz="2500"/>
              <a:t>Raw Features or Unstructured Features </a:t>
            </a:r>
          </a:p>
        </p:txBody>
      </p:sp>
      <p:cxnSp>
        <p:nvCxnSpPr>
          <p:cNvPr id="22" name="Straight Connector 21">
            <a:extLst>
              <a:ext uri="{FF2B5EF4-FFF2-40B4-BE49-F238E27FC236}">
                <a16:creationId xmlns:a16="http://schemas.microsoft.com/office/drawing/2014/main" id="{EE68D41B-9286-479F-9AB7-678C8E348D7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59301" y="3528543"/>
            <a:ext cx="2823919" cy="0"/>
          </a:xfrm>
          <a:prstGeom prst="line">
            <a:avLst/>
          </a:prstGeom>
          <a:ln w="31750"/>
        </p:spPr>
        <p:style>
          <a:lnRef idx="3">
            <a:schemeClr val="accent1"/>
          </a:lnRef>
          <a:fillRef idx="0">
            <a:schemeClr val="accent1"/>
          </a:fillRef>
          <a:effectRef idx="2">
            <a:schemeClr val="accent1"/>
          </a:effectRef>
          <a:fontRef idx="minor">
            <a:schemeClr val="tx1"/>
          </a:fontRef>
        </p:style>
      </p:cxnSp>
      <p:grpSp>
        <p:nvGrpSpPr>
          <p:cNvPr id="24" name="Group 23">
            <a:extLst>
              <a:ext uri="{FF2B5EF4-FFF2-40B4-BE49-F238E27FC236}">
                <a16:creationId xmlns:a16="http://schemas.microsoft.com/office/drawing/2014/main" id="{E8ACF89C-CFC3-4D68-B3C4-2BEFB7BBE5F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979389" y="482171"/>
            <a:ext cx="7560115" cy="5149101"/>
            <a:chOff x="3979389" y="482171"/>
            <a:chExt cx="7560115" cy="5149101"/>
          </a:xfrm>
        </p:grpSpPr>
        <p:sp>
          <p:nvSpPr>
            <p:cNvPr id="25" name="Rectangle 24">
              <a:extLst>
                <a:ext uri="{FF2B5EF4-FFF2-40B4-BE49-F238E27FC236}">
                  <a16:creationId xmlns:a16="http://schemas.microsoft.com/office/drawing/2014/main" id="{3B770B7D-3C5C-4682-8DF0-20783592F3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79389" y="482171"/>
              <a:ext cx="7560115"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A6893E11-7EC1-4EB6-A2A8-0B693F8FE5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92448" y="812507"/>
              <a:ext cx="692827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8" name="Rectangle 27">
            <a:extLst>
              <a:ext uri="{FF2B5EF4-FFF2-40B4-BE49-F238E27FC236}">
                <a16:creationId xmlns:a16="http://schemas.microsoft.com/office/drawing/2014/main" id="{622F7FD7-8884-4FD5-95AB-0B5C6033AD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5487" y="977965"/>
            <a:ext cx="6615582" cy="4135339"/>
          </a:xfrm>
          <a:prstGeom prst="rect">
            <a:avLst/>
          </a:prstGeom>
          <a:solidFill>
            <a:schemeClr val="bg1"/>
          </a:soli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close up of text&#10;&#10;Description automatically generated">
            <a:extLst>
              <a:ext uri="{FF2B5EF4-FFF2-40B4-BE49-F238E27FC236}">
                <a16:creationId xmlns:a16="http://schemas.microsoft.com/office/drawing/2014/main" id="{F3E687CE-490D-9199-7CD1-8420D1889793}"/>
              </a:ext>
            </a:extLst>
          </p:cNvPr>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4618374" y="1588652"/>
            <a:ext cx="6282919" cy="2921557"/>
          </a:xfrm>
          <a:prstGeom prst="rect">
            <a:avLst/>
          </a:prstGeom>
        </p:spPr>
      </p:pic>
      <p:pic>
        <p:nvPicPr>
          <p:cNvPr id="30" name="Picture 29">
            <a:extLst>
              <a:ext uri="{FF2B5EF4-FFF2-40B4-BE49-F238E27FC236}">
                <a16:creationId xmlns:a16="http://schemas.microsoft.com/office/drawing/2014/main" id="{16EFE474-4FE0-4E8F-8F09-5ED2C9E76A8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32" name="Straight Connector 31">
            <a:extLst>
              <a:ext uri="{FF2B5EF4-FFF2-40B4-BE49-F238E27FC236}">
                <a16:creationId xmlns:a16="http://schemas.microsoft.com/office/drawing/2014/main" id="{CF8B8C81-54DC-4AF5-B682-3A2C70A6B5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5687771"/>
      </p:ext>
    </p:extLst>
  </p:cSld>
  <p:clrMapOvr>
    <a:masterClrMapping/>
  </p:clrMapOvr>
  <p:extLst>
    <p:ext uri="{6950BFC3-D8DA-4A85-94F7-54DA5524770B}">
      <p188:commentRel xmlns:p188="http://schemas.microsoft.com/office/powerpoint/2018/8/main" r:id="rId3"/>
    </p:ext>
  </p:extLst>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CABCAE3-64FC-4149-819F-2C18128241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pic>
        <p:nvPicPr>
          <p:cNvPr id="12" name="Picture 11">
            <a:extLst>
              <a:ext uri="{FF2B5EF4-FFF2-40B4-BE49-F238E27FC236}">
                <a16:creationId xmlns:a16="http://schemas.microsoft.com/office/drawing/2014/main" id="{012FDCFE-9AD2-4D8A-8CBF-B3AA37EBF6D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4" name="Straight Connector 13">
            <a:extLst>
              <a:ext uri="{FF2B5EF4-FFF2-40B4-BE49-F238E27FC236}">
                <a16:creationId xmlns:a16="http://schemas.microsoft.com/office/drawing/2014/main" id="{FBD463FC-4CA8-4FF4-85A3-AF9F4B98D21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ECF35C3-8B44-4F4B-BD25-4C01823DB2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18" name="Rectangle 17">
            <a:extLst>
              <a:ext uri="{FF2B5EF4-FFF2-40B4-BE49-F238E27FC236}">
                <a16:creationId xmlns:a16="http://schemas.microsoft.com/office/drawing/2014/main" id="{2FA7AD0A-1871-4DF8-9235-F49D0513B9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36B04CFB-FAE5-47DD-9B3E-4E9BA7A89C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a:extLst>
              <a:ext uri="{FF2B5EF4-FFF2-40B4-BE49-F238E27FC236}">
                <a16:creationId xmlns:a16="http://schemas.microsoft.com/office/drawing/2014/main" id="{EDBC73FA-FB1D-685D-CA44-AF8F48D80202}"/>
              </a:ext>
            </a:extLst>
          </p:cNvPr>
          <p:cNvSpPr>
            <a:spLocks noGrp="1"/>
          </p:cNvSpPr>
          <p:nvPr>
            <p:ph type="title"/>
          </p:nvPr>
        </p:nvSpPr>
        <p:spPr>
          <a:xfrm>
            <a:off x="659301" y="1474969"/>
            <a:ext cx="2823919" cy="1868760"/>
          </a:xfrm>
        </p:spPr>
        <p:txBody>
          <a:bodyPr vert="horz" lIns="91440" tIns="45720" rIns="91440" bIns="0" rtlCol="0" anchor="b">
            <a:normAutofit/>
          </a:bodyPr>
          <a:lstStyle/>
          <a:p>
            <a:r>
              <a:rPr lang="en-US" sz="3300"/>
              <a:t>Features are in Structured Format </a:t>
            </a:r>
          </a:p>
        </p:txBody>
      </p:sp>
      <p:cxnSp>
        <p:nvCxnSpPr>
          <p:cNvPr id="22" name="Straight Connector 21">
            <a:extLst>
              <a:ext uri="{FF2B5EF4-FFF2-40B4-BE49-F238E27FC236}">
                <a16:creationId xmlns:a16="http://schemas.microsoft.com/office/drawing/2014/main" id="{EE68D41B-9286-479F-9AB7-678C8E348D7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59301" y="3528543"/>
            <a:ext cx="2823919" cy="0"/>
          </a:xfrm>
          <a:prstGeom prst="line">
            <a:avLst/>
          </a:prstGeom>
          <a:ln w="31750"/>
        </p:spPr>
        <p:style>
          <a:lnRef idx="3">
            <a:schemeClr val="accent1"/>
          </a:lnRef>
          <a:fillRef idx="0">
            <a:schemeClr val="accent1"/>
          </a:fillRef>
          <a:effectRef idx="2">
            <a:schemeClr val="accent1"/>
          </a:effectRef>
          <a:fontRef idx="minor">
            <a:schemeClr val="tx1"/>
          </a:fontRef>
        </p:style>
      </p:cxnSp>
      <p:grpSp>
        <p:nvGrpSpPr>
          <p:cNvPr id="24" name="Group 23">
            <a:extLst>
              <a:ext uri="{FF2B5EF4-FFF2-40B4-BE49-F238E27FC236}">
                <a16:creationId xmlns:a16="http://schemas.microsoft.com/office/drawing/2014/main" id="{E8ACF89C-CFC3-4D68-B3C4-2BEFB7BBE5F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979389" y="482171"/>
            <a:ext cx="7560115" cy="5149101"/>
            <a:chOff x="3979389" y="482171"/>
            <a:chExt cx="7560115" cy="5149101"/>
          </a:xfrm>
        </p:grpSpPr>
        <p:sp>
          <p:nvSpPr>
            <p:cNvPr id="25" name="Rectangle 24">
              <a:extLst>
                <a:ext uri="{FF2B5EF4-FFF2-40B4-BE49-F238E27FC236}">
                  <a16:creationId xmlns:a16="http://schemas.microsoft.com/office/drawing/2014/main" id="{3B770B7D-3C5C-4682-8DF0-20783592F3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79389" y="482171"/>
              <a:ext cx="7560115"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A6893E11-7EC1-4EB6-A2A8-0B693F8FE5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92448" y="812507"/>
              <a:ext cx="692827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8" name="Rectangle 27">
            <a:extLst>
              <a:ext uri="{FF2B5EF4-FFF2-40B4-BE49-F238E27FC236}">
                <a16:creationId xmlns:a16="http://schemas.microsoft.com/office/drawing/2014/main" id="{622F7FD7-8884-4FD5-95AB-0B5C6033AD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5487" y="977965"/>
            <a:ext cx="6615582" cy="4135339"/>
          </a:xfrm>
          <a:prstGeom prst="rect">
            <a:avLst/>
          </a:prstGeom>
          <a:solidFill>
            <a:schemeClr val="bg1"/>
          </a:soli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Picture 29">
            <a:extLst>
              <a:ext uri="{FF2B5EF4-FFF2-40B4-BE49-F238E27FC236}">
                <a16:creationId xmlns:a16="http://schemas.microsoft.com/office/drawing/2014/main" id="{16EFE474-4FE0-4E8F-8F09-5ED2C9E76A8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32" name="Straight Connector 31">
            <a:extLst>
              <a:ext uri="{FF2B5EF4-FFF2-40B4-BE49-F238E27FC236}">
                <a16:creationId xmlns:a16="http://schemas.microsoft.com/office/drawing/2014/main" id="{CF8B8C81-54DC-4AF5-B682-3A2C70A6B5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pic>
        <p:nvPicPr>
          <p:cNvPr id="7" name="Content Placeholder 6" descr="A table with numbers and text&#10;&#10;Description automatically generated with medium confidence">
            <a:extLst>
              <a:ext uri="{FF2B5EF4-FFF2-40B4-BE49-F238E27FC236}">
                <a16:creationId xmlns:a16="http://schemas.microsoft.com/office/drawing/2014/main" id="{EE5B4573-5CE9-1180-8CCE-167A51EB46AC}"/>
              </a:ext>
            </a:extLst>
          </p:cNvPr>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4615722" y="1374170"/>
            <a:ext cx="6052020" cy="3283542"/>
          </a:xfrm>
        </p:spPr>
      </p:pic>
    </p:spTree>
    <p:extLst>
      <p:ext uri="{BB962C8B-B14F-4D97-AF65-F5344CB8AC3E}">
        <p14:creationId xmlns:p14="http://schemas.microsoft.com/office/powerpoint/2010/main" val="2542321453"/>
      </p:ext>
    </p:extLst>
  </p:cSld>
  <p:clrMapOvr>
    <a:masterClrMapping/>
  </p:clrMapOvr>
  <p:extLst>
    <p:ext uri="{6950BFC3-D8DA-4A85-94F7-54DA5524770B}">
      <p188:commentRel xmlns:p188="http://schemas.microsoft.com/office/powerpoint/2018/8/main" r:id="rId3"/>
    </p:ext>
  </p:extLst>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07296503-b561-478c-bc98-f3c1e1b29717"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03E80075B414514693F1B935A1204A85" ma:contentTypeVersion="15" ma:contentTypeDescription="Create a new document." ma:contentTypeScope="" ma:versionID="851105d2c6e137b4a366242a03a996a9">
  <xsd:schema xmlns:xsd="http://www.w3.org/2001/XMLSchema" xmlns:xs="http://www.w3.org/2001/XMLSchema" xmlns:p="http://schemas.microsoft.com/office/2006/metadata/properties" xmlns:ns3="07296503-b561-478c-bc98-f3c1e1b29717" xmlns:ns4="e3ffaf88-3095-46fc-bad0-48cc28d6d937" targetNamespace="http://schemas.microsoft.com/office/2006/metadata/properties" ma:root="true" ma:fieldsID="6d6c25989412e3a21c99901d5f472262" ns3:_="" ns4:_="">
    <xsd:import namespace="07296503-b561-478c-bc98-f3c1e1b29717"/>
    <xsd:import namespace="e3ffaf88-3095-46fc-bad0-48cc28d6d937"/>
    <xsd:element name="properties">
      <xsd:complexType>
        <xsd:sequence>
          <xsd:element name="documentManagement">
            <xsd:complexType>
              <xsd:all>
                <xsd:element ref="ns3:MediaServiceMetadata" minOccurs="0"/>
                <xsd:element ref="ns3:MediaServiceFastMetadata" minOccurs="0"/>
                <xsd:element ref="ns3:MediaServiceObjectDetectorVersions" minOccurs="0"/>
                <xsd:element ref="ns3:_activity" minOccurs="0"/>
                <xsd:element ref="ns3:MediaServiceAutoTags" minOccurs="0"/>
                <xsd:element ref="ns3:MediaServiceOCR" minOccurs="0"/>
                <xsd:element ref="ns3:MediaServiceGenerationTime" minOccurs="0"/>
                <xsd:element ref="ns3:MediaServiceEventHashCode" minOccurs="0"/>
                <xsd:element ref="ns3:MediaServiceSystemTags" minOccurs="0"/>
                <xsd:element ref="ns3:MediaServiceSearchProperties" minOccurs="0"/>
                <xsd:element ref="ns3:MediaServiceDateTaken" minOccurs="0"/>
                <xsd:element ref="ns3:MediaLengthInSeconds" minOccurs="0"/>
                <xsd:element ref="ns4:SharedWithUsers" minOccurs="0"/>
                <xsd:element ref="ns4:SharedWithDetails" minOccurs="0"/>
                <xsd:element ref="ns4: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7296503-b561-478c-bc98-f3c1e1b2971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_activity" ma:index="11" nillable="true" ma:displayName="_activity" ma:hidden="true" ma:internalName="_activity">
      <xsd:simpleType>
        <xsd:restriction base="dms:Note"/>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SystemTags" ma:index="16" nillable="true" ma:displayName="MediaServiceSystemTags" ma:hidden="true" ma:internalName="MediaServiceSystemTags" ma:readOnly="true">
      <xsd:simpleType>
        <xsd:restriction base="dms:Note"/>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e3ffaf88-3095-46fc-bad0-48cc28d6d937" elementFormDefault="qualified">
    <xsd:import namespace="http://schemas.microsoft.com/office/2006/documentManagement/types"/>
    <xsd:import namespace="http://schemas.microsoft.com/office/infopath/2007/PartnerControls"/>
    <xsd:element name="SharedWithUsers" ma:index="2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1" nillable="true" ma:displayName="Shared With Details" ma:internalName="SharedWithDetails" ma:readOnly="true">
      <xsd:simpleType>
        <xsd:restriction base="dms:Note">
          <xsd:maxLength value="255"/>
        </xsd:restriction>
      </xsd:simpleType>
    </xsd:element>
    <xsd:element name="SharingHintHash" ma:index="2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1A7F792-CD37-4FB7-89B0-32CC66979DBD}">
  <ds:schemaRefs>
    <ds:schemaRef ds:uri="07296503-b561-478c-bc98-f3c1e1b29717"/>
    <ds:schemaRef ds:uri="e3ffaf88-3095-46fc-bad0-48cc28d6d937"/>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8FDCD06B-1123-4F27-A44A-7A429293E31E}">
  <ds:schemaRefs>
    <ds:schemaRef ds:uri="07296503-b561-478c-bc98-f3c1e1b29717"/>
    <ds:schemaRef ds:uri="e3ffaf88-3095-46fc-bad0-48cc28d6d937"/>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3008356C-2F4A-4B6D-AF4C-FB074554BD28}">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Gallery</Template>
  <TotalTime>0</TotalTime>
  <Words>978</Words>
  <Application>Microsoft Office PowerPoint</Application>
  <PresentationFormat>Widescreen</PresentationFormat>
  <Paragraphs>72</Paragraphs>
  <Slides>19</Slides>
  <Notes>11</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19</vt:i4>
      </vt:variant>
    </vt:vector>
  </HeadingPairs>
  <TitlesOfParts>
    <vt:vector size="27" baseType="lpstr">
      <vt:lpstr>Aptos</vt:lpstr>
      <vt:lpstr>Arial</vt:lpstr>
      <vt:lpstr>Calibri</vt:lpstr>
      <vt:lpstr>Gill Sans MT</vt:lpstr>
      <vt:lpstr>inherit</vt:lpstr>
      <vt:lpstr>Segoe UI</vt:lpstr>
      <vt:lpstr>Söhne</vt:lpstr>
      <vt:lpstr>Gallery</vt:lpstr>
      <vt:lpstr>Machine Learning Project on Car Purchase Prediction</vt:lpstr>
      <vt:lpstr>Introduction :</vt:lpstr>
      <vt:lpstr>Collect voice data from the customers</vt:lpstr>
      <vt:lpstr>Speech to text conversion </vt:lpstr>
      <vt:lpstr>Speech to text conversion </vt:lpstr>
      <vt:lpstr>Open AI </vt:lpstr>
      <vt:lpstr>GPT 3.5 Turbo </vt:lpstr>
      <vt:lpstr>Raw Features or Unstructured Features </vt:lpstr>
      <vt:lpstr>Features are in Structured Format </vt:lpstr>
      <vt:lpstr>Identify the outcomes </vt:lpstr>
      <vt:lpstr>Bootstrapping</vt:lpstr>
      <vt:lpstr>Classification Tree </vt:lpstr>
      <vt:lpstr>Classification Tree Confusion Matrix</vt:lpstr>
      <vt:lpstr>Random Forest </vt:lpstr>
      <vt:lpstr>SVM</vt:lpstr>
      <vt:lpstr>Bagging </vt:lpstr>
      <vt:lpstr>Boosting</vt:lpstr>
      <vt:lpstr>Findings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Machine Learning Project on Car Purchase Prediction</dc:title>
  <dc:creator>Priyanka Chahande</dc:creator>
  <cp:lastModifiedBy>Ferdous, Nahid</cp:lastModifiedBy>
  <cp:revision>36</cp:revision>
  <dcterms:created xsi:type="dcterms:W3CDTF">2024-02-25T06:46:23Z</dcterms:created>
  <dcterms:modified xsi:type="dcterms:W3CDTF">2024-03-21T07:28:56Z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0x01010003E80075B414514693F1B935A1204A85</vt:lpwstr>
  </property>
</Properties>
</file>